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handoutMasterIdLst>
    <p:handoutMasterId r:id="rId129"/>
  </p:handoutMasterIdLst>
  <p:sldIdLst>
    <p:sldId id="432" r:id="rId2"/>
    <p:sldId id="317" r:id="rId3"/>
    <p:sldId id="318" r:id="rId4"/>
    <p:sldId id="319" r:id="rId5"/>
    <p:sldId id="320" r:id="rId6"/>
    <p:sldId id="321" r:id="rId7"/>
    <p:sldId id="434" r:id="rId8"/>
    <p:sldId id="451" r:id="rId9"/>
    <p:sldId id="433" r:id="rId10"/>
    <p:sldId id="325" r:id="rId11"/>
    <p:sldId id="326" r:id="rId12"/>
    <p:sldId id="327" r:id="rId13"/>
    <p:sldId id="328" r:id="rId14"/>
    <p:sldId id="329" r:id="rId15"/>
    <p:sldId id="450" r:id="rId16"/>
    <p:sldId id="330" r:id="rId17"/>
    <p:sldId id="331" r:id="rId18"/>
    <p:sldId id="449" r:id="rId19"/>
    <p:sldId id="444" r:id="rId20"/>
    <p:sldId id="332" r:id="rId21"/>
    <p:sldId id="435" r:id="rId22"/>
    <p:sldId id="436" r:id="rId23"/>
    <p:sldId id="437" r:id="rId24"/>
    <p:sldId id="438" r:id="rId25"/>
    <p:sldId id="439" r:id="rId26"/>
    <p:sldId id="440" r:id="rId27"/>
    <p:sldId id="336" r:id="rId28"/>
    <p:sldId id="337" r:id="rId29"/>
    <p:sldId id="338" r:id="rId30"/>
    <p:sldId id="339" r:id="rId31"/>
    <p:sldId id="340" r:id="rId32"/>
    <p:sldId id="341" r:id="rId33"/>
    <p:sldId id="342" r:id="rId34"/>
    <p:sldId id="343" r:id="rId35"/>
    <p:sldId id="441" r:id="rId36"/>
    <p:sldId id="345" r:id="rId37"/>
    <p:sldId id="346" r:id="rId38"/>
    <p:sldId id="347" r:id="rId39"/>
    <p:sldId id="348" r:id="rId40"/>
    <p:sldId id="350" r:id="rId41"/>
    <p:sldId id="351" r:id="rId42"/>
    <p:sldId id="352" r:id="rId43"/>
    <p:sldId id="354" r:id="rId44"/>
    <p:sldId id="355" r:id="rId45"/>
    <p:sldId id="445" r:id="rId46"/>
    <p:sldId id="447" r:id="rId47"/>
    <p:sldId id="353" r:id="rId48"/>
    <p:sldId id="396" r:id="rId49"/>
    <p:sldId id="397" r:id="rId50"/>
    <p:sldId id="398" r:id="rId51"/>
    <p:sldId id="399" r:id="rId52"/>
    <p:sldId id="400" r:id="rId53"/>
    <p:sldId id="401" r:id="rId54"/>
    <p:sldId id="402" r:id="rId55"/>
    <p:sldId id="403" r:id="rId56"/>
    <p:sldId id="404" r:id="rId57"/>
    <p:sldId id="405" r:id="rId58"/>
    <p:sldId id="406" r:id="rId59"/>
    <p:sldId id="407" r:id="rId60"/>
    <p:sldId id="408" r:id="rId61"/>
    <p:sldId id="409" r:id="rId62"/>
    <p:sldId id="410" r:id="rId63"/>
    <p:sldId id="411" r:id="rId64"/>
    <p:sldId id="412" r:id="rId65"/>
    <p:sldId id="413" r:id="rId66"/>
    <p:sldId id="414" r:id="rId67"/>
    <p:sldId id="415" r:id="rId68"/>
    <p:sldId id="416" r:id="rId69"/>
    <p:sldId id="417" r:id="rId70"/>
    <p:sldId id="418" r:id="rId71"/>
    <p:sldId id="419" r:id="rId72"/>
    <p:sldId id="420" r:id="rId73"/>
    <p:sldId id="421" r:id="rId74"/>
    <p:sldId id="422" r:id="rId75"/>
    <p:sldId id="423" r:id="rId76"/>
    <p:sldId id="424" r:id="rId77"/>
    <p:sldId id="425" r:id="rId78"/>
    <p:sldId id="426" r:id="rId79"/>
    <p:sldId id="427" r:id="rId80"/>
    <p:sldId id="428" r:id="rId81"/>
    <p:sldId id="429" r:id="rId82"/>
    <p:sldId id="430" r:id="rId83"/>
    <p:sldId id="431" r:id="rId84"/>
    <p:sldId id="356" r:id="rId85"/>
    <p:sldId id="357" r:id="rId86"/>
    <p:sldId id="358" r:id="rId87"/>
    <p:sldId id="359" r:id="rId88"/>
    <p:sldId id="360" r:id="rId89"/>
    <p:sldId id="361" r:id="rId90"/>
    <p:sldId id="362" r:id="rId91"/>
    <p:sldId id="363" r:id="rId92"/>
    <p:sldId id="364" r:id="rId93"/>
    <p:sldId id="365" r:id="rId94"/>
    <p:sldId id="366" r:id="rId95"/>
    <p:sldId id="448" r:id="rId96"/>
    <p:sldId id="367" r:id="rId97"/>
    <p:sldId id="368" r:id="rId98"/>
    <p:sldId id="370" r:id="rId99"/>
    <p:sldId id="371" r:id="rId100"/>
    <p:sldId id="372" r:id="rId101"/>
    <p:sldId id="452" r:id="rId102"/>
    <p:sldId id="454" r:id="rId103"/>
    <p:sldId id="373" r:id="rId104"/>
    <p:sldId id="455" r:id="rId105"/>
    <p:sldId id="374" r:id="rId106"/>
    <p:sldId id="375" r:id="rId107"/>
    <p:sldId id="376" r:id="rId108"/>
    <p:sldId id="377" r:id="rId109"/>
    <p:sldId id="378" r:id="rId110"/>
    <p:sldId id="379" r:id="rId111"/>
    <p:sldId id="380" r:id="rId112"/>
    <p:sldId id="381" r:id="rId113"/>
    <p:sldId id="382" r:id="rId114"/>
    <p:sldId id="383" r:id="rId115"/>
    <p:sldId id="384" r:id="rId116"/>
    <p:sldId id="385" r:id="rId117"/>
    <p:sldId id="386" r:id="rId118"/>
    <p:sldId id="387" r:id="rId119"/>
    <p:sldId id="388" r:id="rId120"/>
    <p:sldId id="389" r:id="rId121"/>
    <p:sldId id="390" r:id="rId122"/>
    <p:sldId id="392" r:id="rId123"/>
    <p:sldId id="393" r:id="rId124"/>
    <p:sldId id="446" r:id="rId125"/>
    <p:sldId id="394" r:id="rId126"/>
    <p:sldId id="395" r:id="rId1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ECFF"/>
    <a:srgbClr val="FFFF00"/>
    <a:srgbClr val="FF9900"/>
    <a:srgbClr val="D2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6" autoAdjust="0"/>
    <p:restoredTop sz="87130" autoAdjust="0"/>
  </p:normalViewPr>
  <p:slideViewPr>
    <p:cSldViewPr>
      <p:cViewPr varScale="1">
        <p:scale>
          <a:sx n="101" d="100"/>
          <a:sy n="101" d="100"/>
        </p:scale>
        <p:origin x="1938" y="114"/>
      </p:cViewPr>
      <p:guideLst>
        <p:guide orient="horz" pos="2112"/>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latin typeface="Berlin Sans FB" pitchFamily="34" charset="0"/>
            </a:endParaRPr>
          </a:p>
        </p:txBody>
      </p:sp>
      <p:sp>
        <p:nvSpPr>
          <p:cNvPr id="614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latin typeface="Berlin Sans FB" pitchFamily="34" charset="0"/>
            </a:endParaRPr>
          </a:p>
        </p:txBody>
      </p:sp>
      <p:sp>
        <p:nvSpPr>
          <p:cNvPr id="614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r>
              <a:rPr lang="en-US" dirty="0">
                <a:latin typeface="Berlin Sans FB" pitchFamily="34" charset="0"/>
              </a:rPr>
              <a:t>Psychology 7e in Modules</a:t>
            </a:r>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39251D8-9F4C-4F16-AD22-70A39C9960FD}" type="slidenum">
              <a:rPr lang="en-US">
                <a:latin typeface="Berlin Sans FB" pitchFamily="34" charset="0"/>
              </a:rPr>
              <a:pPr/>
              <a:t>‹#›</a:t>
            </a:fld>
            <a:endParaRPr lang="en-US" dirty="0">
              <a:latin typeface="Berlin Sans FB" pitchFamily="34" charset="0"/>
            </a:endParaRPr>
          </a:p>
        </p:txBody>
      </p:sp>
    </p:spTree>
    <p:extLst>
      <p:ext uri="{BB962C8B-B14F-4D97-AF65-F5344CB8AC3E}">
        <p14:creationId xmlns:p14="http://schemas.microsoft.com/office/powerpoint/2010/main" val="2438908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Berlin Sans FB" pitchFamily="34" charset="0"/>
              </a:defRPr>
            </a:lvl1pPr>
          </a:lstStyle>
          <a:p>
            <a:endParaRPr lang="en-US" dirty="0"/>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Berlin Sans FB" pitchFamily="34" charset="0"/>
              </a:defRPr>
            </a:lvl1pPr>
          </a:lstStyle>
          <a:p>
            <a:endParaRPr lang="en-US"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Berlin Sans FB" pitchFamily="34" charset="0"/>
              </a:defRPr>
            </a:lvl1pPr>
          </a:lstStyle>
          <a:p>
            <a:r>
              <a:rPr lang="en-US" dirty="0" smtClean="0"/>
              <a:t>Psychology 7e in Modules</a:t>
            </a:r>
            <a:endParaRPr lang="en-US"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Berlin Sans FB" pitchFamily="34" charset="0"/>
              </a:defRPr>
            </a:lvl1pPr>
          </a:lstStyle>
          <a:p>
            <a:fld id="{621BF5BF-E86B-4955-99D5-4D658154EA8C}" type="slidenum">
              <a:rPr lang="en-US" smtClean="0"/>
              <a:pPr/>
              <a:t>‹#›</a:t>
            </a:fld>
            <a:endParaRPr lang="en-US" dirty="0"/>
          </a:p>
        </p:txBody>
      </p:sp>
    </p:spTree>
    <p:extLst>
      <p:ext uri="{BB962C8B-B14F-4D97-AF65-F5344CB8AC3E}">
        <p14:creationId xmlns:p14="http://schemas.microsoft.com/office/powerpoint/2010/main" val="3558653019"/>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Berlin Sans FB" pitchFamily="34" charset="0"/>
        <a:ea typeface="+mn-ea"/>
        <a:cs typeface="+mn-cs"/>
      </a:defRPr>
    </a:lvl1pPr>
    <a:lvl2pPr marL="457200" algn="l" rtl="0" fontAlgn="base">
      <a:spcBef>
        <a:spcPct val="30000"/>
      </a:spcBef>
      <a:spcAft>
        <a:spcPct val="0"/>
      </a:spcAft>
      <a:defRPr sz="1200" kern="1200">
        <a:solidFill>
          <a:schemeClr val="tx1"/>
        </a:solidFill>
        <a:latin typeface="Berlin Sans FB" pitchFamily="34" charset="0"/>
        <a:ea typeface="+mn-ea"/>
        <a:cs typeface="+mn-cs"/>
      </a:defRPr>
    </a:lvl2pPr>
    <a:lvl3pPr marL="914400" algn="l" rtl="0" fontAlgn="base">
      <a:spcBef>
        <a:spcPct val="30000"/>
      </a:spcBef>
      <a:spcAft>
        <a:spcPct val="0"/>
      </a:spcAft>
      <a:defRPr sz="1200" kern="1200">
        <a:solidFill>
          <a:schemeClr val="tx1"/>
        </a:solidFill>
        <a:latin typeface="Berlin Sans FB" pitchFamily="34" charset="0"/>
        <a:ea typeface="+mn-ea"/>
        <a:cs typeface="+mn-cs"/>
      </a:defRPr>
    </a:lvl3pPr>
    <a:lvl4pPr marL="1371600" algn="l" rtl="0" fontAlgn="base">
      <a:spcBef>
        <a:spcPct val="30000"/>
      </a:spcBef>
      <a:spcAft>
        <a:spcPct val="0"/>
      </a:spcAft>
      <a:defRPr sz="1200" kern="1200">
        <a:solidFill>
          <a:schemeClr val="tx1"/>
        </a:solidFill>
        <a:latin typeface="Berlin Sans FB" pitchFamily="34" charset="0"/>
        <a:ea typeface="+mn-ea"/>
        <a:cs typeface="+mn-cs"/>
      </a:defRPr>
    </a:lvl4pPr>
    <a:lvl5pPr marL="1828800" algn="l" rtl="0" fontAlgn="base">
      <a:spcBef>
        <a:spcPct val="30000"/>
      </a:spcBef>
      <a:spcAft>
        <a:spcPct val="0"/>
      </a:spcAft>
      <a:defRPr sz="1200" kern="1200">
        <a:solidFill>
          <a:schemeClr val="tx1"/>
        </a:solidFill>
        <a:latin typeface="Berlin Sans FB"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9C92D94-A63E-4600-81A9-E7682814E6E4}" type="slidenum">
              <a:rPr lang="en-US"/>
              <a:pPr/>
              <a:t>2</a:t>
            </a:fld>
            <a:endParaRPr lang="en-US"/>
          </a:p>
        </p:txBody>
      </p:sp>
      <p:sp>
        <p:nvSpPr>
          <p:cNvPr id="451586" name="Rectangle 2"/>
          <p:cNvSpPr>
            <a:spLocks noGrp="1" noRot="1" noChangeAspect="1" noChangeArrowheads="1" noTextEdit="1"/>
          </p:cNvSpPr>
          <p:nvPr>
            <p:ph type="sldImg"/>
          </p:nvPr>
        </p:nvSpPr>
        <p:spPr>
          <a:xfrm>
            <a:off x="1141413" y="684213"/>
            <a:ext cx="4576762" cy="3432175"/>
          </a:xfrm>
          <a:ln/>
        </p:spPr>
      </p:sp>
      <p:sp>
        <p:nvSpPr>
          <p:cNvPr id="451587" name="Rectangle 3"/>
          <p:cNvSpPr>
            <a:spLocks noGrp="1" noChangeArrowheads="1"/>
          </p:cNvSpPr>
          <p:nvPr>
            <p:ph type="body" idx="1"/>
          </p:nvPr>
        </p:nvSpPr>
        <p:spPr>
          <a:xfrm>
            <a:off x="685800" y="4343400"/>
            <a:ext cx="5486400" cy="4116388"/>
          </a:xfrm>
        </p:spPr>
        <p:txBody>
          <a:bodyPr/>
          <a:lstStyle/>
          <a:p>
            <a:r>
              <a:rPr lang="en-US" b="1" dirty="0"/>
              <a:t>OBJECTIVE 8-1</a:t>
            </a:r>
            <a:r>
              <a:rPr lang="en-US" b="1" dirty="0">
                <a:cs typeface="Arial" charset="0"/>
              </a:rPr>
              <a:t>| State the three areas of change that developmental psychologists study, and identify the three major issues in developmental psychology.</a:t>
            </a:r>
          </a:p>
        </p:txBody>
      </p:sp>
    </p:spTree>
    <p:extLst>
      <p:ext uri="{BB962C8B-B14F-4D97-AF65-F5344CB8AC3E}">
        <p14:creationId xmlns:p14="http://schemas.microsoft.com/office/powerpoint/2010/main" val="181771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66EFFDD-DA30-499A-A5F2-BD138684873C}" type="slidenum">
              <a:rPr lang="en-US"/>
              <a:pPr/>
              <a:t>16</a:t>
            </a:fld>
            <a:endParaRPr lang="en-US"/>
          </a:p>
        </p:txBody>
      </p:sp>
      <p:sp>
        <p:nvSpPr>
          <p:cNvPr id="478210" name="Rectangle 2"/>
          <p:cNvSpPr>
            <a:spLocks noGrp="1" noRot="1" noChangeAspect="1" noChangeArrowheads="1" noTextEdit="1"/>
          </p:cNvSpPr>
          <p:nvPr>
            <p:ph type="sldImg"/>
          </p:nvPr>
        </p:nvSpPr>
        <p:spPr>
          <a:xfrm>
            <a:off x="1141413" y="684213"/>
            <a:ext cx="4576762" cy="3432175"/>
          </a:xfrm>
          <a:ln/>
        </p:spPr>
      </p:sp>
      <p:sp>
        <p:nvSpPr>
          <p:cNvPr id="478211" name="Rectangle 3"/>
          <p:cNvSpPr>
            <a:spLocks noGrp="1" noChangeArrowheads="1"/>
          </p:cNvSpPr>
          <p:nvPr>
            <p:ph type="body" idx="1"/>
          </p:nvPr>
        </p:nvSpPr>
        <p:spPr>
          <a:xfrm>
            <a:off x="685800" y="4343400"/>
            <a:ext cx="5486400" cy="4116388"/>
          </a:xfrm>
        </p:spPr>
        <p:txBody>
          <a:bodyPr/>
          <a:lstStyle/>
          <a:p>
            <a:r>
              <a:rPr lang="en-US" b="1" dirty="0"/>
              <a:t>OBJECTIVE 9-2</a:t>
            </a:r>
            <a:r>
              <a:rPr lang="en-US" b="1" dirty="0">
                <a:cs typeface="Arial" charset="0"/>
              </a:rPr>
              <a:t>| Outline four events in the motor development sequence from birth to toddlerhood, and evaluate the effects of maturation and experience on that sequence.</a:t>
            </a:r>
          </a:p>
        </p:txBody>
      </p:sp>
    </p:spTree>
    <p:extLst>
      <p:ext uri="{BB962C8B-B14F-4D97-AF65-F5344CB8AC3E}">
        <p14:creationId xmlns:p14="http://schemas.microsoft.com/office/powerpoint/2010/main" val="3627169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DE0BFAC-13C2-4E3B-BCDC-C56729FF2F2C}" type="slidenum">
              <a:rPr lang="en-US"/>
              <a:pPr/>
              <a:t>17</a:t>
            </a:fld>
            <a:endParaRPr lang="en-US"/>
          </a:p>
        </p:txBody>
      </p:sp>
      <p:sp>
        <p:nvSpPr>
          <p:cNvPr id="480258" name="Rectangle 2"/>
          <p:cNvSpPr>
            <a:spLocks noGrp="1" noRot="1" noChangeAspect="1" noChangeArrowheads="1" noTextEdit="1"/>
          </p:cNvSpPr>
          <p:nvPr>
            <p:ph type="sldImg"/>
          </p:nvPr>
        </p:nvSpPr>
        <p:spPr>
          <a:xfrm>
            <a:off x="1141413" y="684213"/>
            <a:ext cx="4576762" cy="3432175"/>
          </a:xfrm>
          <a:ln/>
        </p:spPr>
      </p:sp>
      <p:sp>
        <p:nvSpPr>
          <p:cNvPr id="480259" name="Rectangle 3"/>
          <p:cNvSpPr>
            <a:spLocks noGrp="1" noChangeArrowheads="1"/>
          </p:cNvSpPr>
          <p:nvPr>
            <p:ph type="body" idx="1"/>
          </p:nvPr>
        </p:nvSpPr>
        <p:spPr>
          <a:xfrm>
            <a:off x="685800" y="4343400"/>
            <a:ext cx="5486400" cy="4116388"/>
          </a:xfrm>
        </p:spPr>
        <p:txBody>
          <a:bodyPr/>
          <a:lstStyle/>
          <a:p>
            <a:r>
              <a:rPr lang="en-US" b="1" dirty="0"/>
              <a:t>OBJECTIVE 9-3</a:t>
            </a:r>
            <a:r>
              <a:rPr lang="en-US" b="1" dirty="0">
                <a:cs typeface="Arial" charset="0"/>
              </a:rPr>
              <a:t>| Explain why we have few memories of experiences during our first three years of life.</a:t>
            </a:r>
          </a:p>
        </p:txBody>
      </p:sp>
    </p:spTree>
    <p:extLst>
      <p:ext uri="{BB962C8B-B14F-4D97-AF65-F5344CB8AC3E}">
        <p14:creationId xmlns:p14="http://schemas.microsoft.com/office/powerpoint/2010/main" val="371578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F5198C42-7254-4E84-97EC-A1785318DD3B}" type="slidenum">
              <a:rPr lang="en-US"/>
              <a:pPr/>
              <a:t>18</a:t>
            </a:fld>
            <a:endParaRPr lang="en-US"/>
          </a:p>
        </p:txBody>
      </p:sp>
      <p:sp>
        <p:nvSpPr>
          <p:cNvPr id="465922" name="Rectangle 2"/>
          <p:cNvSpPr>
            <a:spLocks noGrp="1" noRot="1" noChangeAspect="1" noChangeArrowheads="1" noTextEdit="1"/>
          </p:cNvSpPr>
          <p:nvPr>
            <p:ph type="sldImg"/>
          </p:nvPr>
        </p:nvSpPr>
        <p:spPr>
          <a:xfrm>
            <a:off x="1141413" y="684213"/>
            <a:ext cx="4576762" cy="3432175"/>
          </a:xfrm>
          <a:ln/>
        </p:spPr>
      </p:sp>
      <p:sp>
        <p:nvSpPr>
          <p:cNvPr id="46592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792257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DE57910-7A6F-43EA-BC94-3ECED600970E}" type="slidenum">
              <a:rPr lang="en-US"/>
              <a:pPr/>
              <a:t>20</a:t>
            </a:fld>
            <a:endParaRPr lang="en-US"/>
          </a:p>
        </p:txBody>
      </p:sp>
      <p:sp>
        <p:nvSpPr>
          <p:cNvPr id="482306" name="Rectangle 2"/>
          <p:cNvSpPr>
            <a:spLocks noGrp="1" noRot="1" noChangeAspect="1" noChangeArrowheads="1" noTextEdit="1"/>
          </p:cNvSpPr>
          <p:nvPr>
            <p:ph type="sldImg"/>
          </p:nvPr>
        </p:nvSpPr>
        <p:spPr>
          <a:xfrm>
            <a:off x="1141413" y="684213"/>
            <a:ext cx="4576762" cy="3432175"/>
          </a:xfrm>
          <a:ln/>
        </p:spPr>
      </p:sp>
      <p:sp>
        <p:nvSpPr>
          <p:cNvPr id="482307" name="Rectangle 3"/>
          <p:cNvSpPr>
            <a:spLocks noGrp="1" noChangeArrowheads="1"/>
          </p:cNvSpPr>
          <p:nvPr>
            <p:ph type="body" idx="1"/>
          </p:nvPr>
        </p:nvSpPr>
        <p:spPr>
          <a:xfrm>
            <a:off x="685800" y="4343400"/>
            <a:ext cx="5486400" cy="4116388"/>
          </a:xfrm>
        </p:spPr>
        <p:txBody>
          <a:bodyPr/>
          <a:lstStyle/>
          <a:p>
            <a:r>
              <a:rPr lang="en-US" b="1" dirty="0"/>
              <a:t>OBJECTIVE 9-4</a:t>
            </a:r>
            <a:r>
              <a:rPr lang="en-US" b="1" dirty="0">
                <a:cs typeface="Arial" charset="0"/>
              </a:rPr>
              <a:t>| State Piaget’s understanding of how the mind develops, and discuss the importance of assimilation and accommodation in this process.</a:t>
            </a:r>
          </a:p>
        </p:txBody>
      </p:sp>
    </p:spTree>
    <p:extLst>
      <p:ext uri="{BB962C8B-B14F-4D97-AF65-F5344CB8AC3E}">
        <p14:creationId xmlns:p14="http://schemas.microsoft.com/office/powerpoint/2010/main" val="1217259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C1E2483-6E45-441C-BF44-33C6156B401B}" type="slidenum">
              <a:rPr lang="en-US"/>
              <a:pPr/>
              <a:t>27</a:t>
            </a:fld>
            <a:endParaRPr lang="en-US"/>
          </a:p>
        </p:txBody>
      </p:sp>
      <p:sp>
        <p:nvSpPr>
          <p:cNvPr id="490498" name="Rectangle 2"/>
          <p:cNvSpPr>
            <a:spLocks noGrp="1" noRot="1" noChangeAspect="1" noChangeArrowheads="1" noTextEdit="1"/>
          </p:cNvSpPr>
          <p:nvPr>
            <p:ph type="sldImg"/>
          </p:nvPr>
        </p:nvSpPr>
        <p:spPr>
          <a:xfrm>
            <a:off x="1141413" y="684213"/>
            <a:ext cx="4576762" cy="3432175"/>
          </a:xfrm>
          <a:ln/>
        </p:spPr>
      </p:sp>
      <p:sp>
        <p:nvSpPr>
          <p:cNvPr id="49049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650676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A3619202-4137-4AD9-81EF-35B265D2D4A0}" type="slidenum">
              <a:rPr lang="en-US"/>
              <a:pPr/>
              <a:t>28</a:t>
            </a:fld>
            <a:endParaRPr lang="en-US"/>
          </a:p>
        </p:txBody>
      </p:sp>
      <p:sp>
        <p:nvSpPr>
          <p:cNvPr id="496642" name="Rectangle 2"/>
          <p:cNvSpPr>
            <a:spLocks noGrp="1" noRot="1" noChangeAspect="1" noChangeArrowheads="1" noTextEdit="1"/>
          </p:cNvSpPr>
          <p:nvPr>
            <p:ph type="sldImg"/>
          </p:nvPr>
        </p:nvSpPr>
        <p:spPr>
          <a:xfrm>
            <a:off x="1141413" y="684213"/>
            <a:ext cx="4576762" cy="3432175"/>
          </a:xfrm>
          <a:ln/>
        </p:spPr>
      </p:sp>
      <p:sp>
        <p:nvSpPr>
          <p:cNvPr id="49664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461249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E30C3CC2-7A3B-4247-B32B-F2D90C3B4F5C}" type="slidenum">
              <a:rPr lang="en-US"/>
              <a:pPr/>
              <a:t>29</a:t>
            </a:fld>
            <a:endParaRPr lang="en-US"/>
          </a:p>
        </p:txBody>
      </p:sp>
      <p:sp>
        <p:nvSpPr>
          <p:cNvPr id="500738" name="Rectangle 2"/>
          <p:cNvSpPr>
            <a:spLocks noGrp="1" noRot="1" noChangeAspect="1" noChangeArrowheads="1" noTextEdit="1"/>
          </p:cNvSpPr>
          <p:nvPr>
            <p:ph type="sldImg"/>
          </p:nvPr>
        </p:nvSpPr>
        <p:spPr>
          <a:xfrm>
            <a:off x="1141413" y="684213"/>
            <a:ext cx="4576762" cy="3432175"/>
          </a:xfrm>
          <a:ln/>
        </p:spPr>
      </p:sp>
      <p:sp>
        <p:nvSpPr>
          <p:cNvPr id="50073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16082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77214DC-111D-42DA-B1B1-6810F3B587E1}" type="slidenum">
              <a:rPr lang="en-US"/>
              <a:pPr/>
              <a:t>30</a:t>
            </a:fld>
            <a:endParaRPr lang="en-US"/>
          </a:p>
        </p:txBody>
      </p:sp>
      <p:sp>
        <p:nvSpPr>
          <p:cNvPr id="502786" name="Rectangle 2"/>
          <p:cNvSpPr>
            <a:spLocks noGrp="1" noRot="1" noChangeAspect="1" noChangeArrowheads="1" noTextEdit="1"/>
          </p:cNvSpPr>
          <p:nvPr>
            <p:ph type="sldImg"/>
          </p:nvPr>
        </p:nvSpPr>
        <p:spPr>
          <a:xfrm>
            <a:off x="1141413" y="684213"/>
            <a:ext cx="4576762" cy="3432175"/>
          </a:xfrm>
          <a:ln/>
        </p:spPr>
      </p:sp>
      <p:sp>
        <p:nvSpPr>
          <p:cNvPr id="50278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553385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C1FBEA0-CBED-42C4-BEBA-8B1C0FB025FB}" type="slidenum">
              <a:rPr lang="en-US"/>
              <a:pPr/>
              <a:t>31</a:t>
            </a:fld>
            <a:endParaRPr lang="en-US"/>
          </a:p>
        </p:txBody>
      </p:sp>
      <p:sp>
        <p:nvSpPr>
          <p:cNvPr id="504834" name="Rectangle 2"/>
          <p:cNvSpPr>
            <a:spLocks noGrp="1" noRot="1" noChangeAspect="1" noChangeArrowheads="1" noTextEdit="1"/>
          </p:cNvSpPr>
          <p:nvPr>
            <p:ph type="sldImg"/>
          </p:nvPr>
        </p:nvSpPr>
        <p:spPr>
          <a:xfrm>
            <a:off x="1141413" y="684213"/>
            <a:ext cx="4576762" cy="3432175"/>
          </a:xfrm>
          <a:ln/>
        </p:spPr>
      </p:sp>
      <p:sp>
        <p:nvSpPr>
          <p:cNvPr id="504835"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571419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129BBF41-CC80-43FA-B4D4-EE6C9DAE200A}" type="slidenum">
              <a:rPr lang="en-US"/>
              <a:pPr/>
              <a:t>32</a:t>
            </a:fld>
            <a:endParaRPr lang="en-US"/>
          </a:p>
        </p:txBody>
      </p:sp>
      <p:sp>
        <p:nvSpPr>
          <p:cNvPr id="506882" name="Rectangle 2"/>
          <p:cNvSpPr>
            <a:spLocks noGrp="1" noRot="1" noChangeAspect="1" noChangeArrowheads="1" noTextEdit="1"/>
          </p:cNvSpPr>
          <p:nvPr>
            <p:ph type="sldImg"/>
          </p:nvPr>
        </p:nvSpPr>
        <p:spPr>
          <a:xfrm>
            <a:off x="1141413" y="684213"/>
            <a:ext cx="4576762" cy="3432175"/>
          </a:xfrm>
          <a:ln/>
        </p:spPr>
      </p:sp>
      <p:sp>
        <p:nvSpPr>
          <p:cNvPr id="50688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99372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4C48CB2-B75A-41F2-B916-E2AB80E883B9}" type="slidenum">
              <a:rPr lang="en-US"/>
              <a:pPr/>
              <a:t>3</a:t>
            </a:fld>
            <a:endParaRPr lang="en-US"/>
          </a:p>
        </p:txBody>
      </p:sp>
      <p:sp>
        <p:nvSpPr>
          <p:cNvPr id="453634" name="Rectangle 2"/>
          <p:cNvSpPr>
            <a:spLocks noGrp="1" noRot="1" noChangeAspect="1" noChangeArrowheads="1" noTextEdit="1"/>
          </p:cNvSpPr>
          <p:nvPr>
            <p:ph type="sldImg"/>
          </p:nvPr>
        </p:nvSpPr>
        <p:spPr>
          <a:xfrm>
            <a:off x="1141413" y="684213"/>
            <a:ext cx="4576762" cy="3432175"/>
          </a:xfrm>
          <a:ln/>
        </p:spPr>
      </p:sp>
      <p:sp>
        <p:nvSpPr>
          <p:cNvPr id="453635"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949782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DBEE188-3294-400D-A801-F43B8F0C9271}" type="slidenum">
              <a:rPr lang="en-US"/>
              <a:pPr/>
              <a:t>33</a:t>
            </a:fld>
            <a:endParaRPr lang="en-US"/>
          </a:p>
        </p:txBody>
      </p:sp>
      <p:sp>
        <p:nvSpPr>
          <p:cNvPr id="508930" name="Rectangle 2"/>
          <p:cNvSpPr>
            <a:spLocks noGrp="1" noRot="1" noChangeAspect="1" noChangeArrowheads="1" noTextEdit="1"/>
          </p:cNvSpPr>
          <p:nvPr>
            <p:ph type="sldImg"/>
          </p:nvPr>
        </p:nvSpPr>
        <p:spPr>
          <a:xfrm>
            <a:off x="1141413" y="684213"/>
            <a:ext cx="4576762" cy="3432175"/>
          </a:xfrm>
          <a:ln/>
        </p:spPr>
      </p:sp>
      <p:sp>
        <p:nvSpPr>
          <p:cNvPr id="50893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873950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91E0316-012D-4371-B4D4-D55683B9EBC6}" type="slidenum">
              <a:rPr lang="en-US"/>
              <a:pPr/>
              <a:t>34</a:t>
            </a:fld>
            <a:endParaRPr lang="en-US"/>
          </a:p>
        </p:txBody>
      </p:sp>
      <p:sp>
        <p:nvSpPr>
          <p:cNvPr id="510978" name="Rectangle 2"/>
          <p:cNvSpPr>
            <a:spLocks noGrp="1" noRot="1" noChangeAspect="1" noChangeArrowheads="1" noTextEdit="1"/>
          </p:cNvSpPr>
          <p:nvPr>
            <p:ph type="sldImg"/>
          </p:nvPr>
        </p:nvSpPr>
        <p:spPr>
          <a:xfrm>
            <a:off x="1141413" y="684213"/>
            <a:ext cx="4576762" cy="3432175"/>
          </a:xfrm>
          <a:ln/>
        </p:spPr>
      </p:sp>
      <p:sp>
        <p:nvSpPr>
          <p:cNvPr id="510979" name="Rectangle 3"/>
          <p:cNvSpPr>
            <a:spLocks noGrp="1" noChangeArrowheads="1"/>
          </p:cNvSpPr>
          <p:nvPr>
            <p:ph type="body" idx="1"/>
          </p:nvPr>
        </p:nvSpPr>
        <p:spPr>
          <a:xfrm>
            <a:off x="685800" y="4343400"/>
            <a:ext cx="5486400" cy="4116388"/>
          </a:xfrm>
        </p:spPr>
        <p:txBody>
          <a:bodyPr/>
          <a:lstStyle/>
          <a:p>
            <a:r>
              <a:rPr lang="en-US" b="1" dirty="0"/>
              <a:t>OBJECTIVE 9-6</a:t>
            </a:r>
            <a:r>
              <a:rPr lang="en-US" b="1" dirty="0">
                <a:cs typeface="Arial" charset="0"/>
              </a:rPr>
              <a:t>| Discuss psychologists’ current views on Piaget’s theory of cognitive development.</a:t>
            </a:r>
          </a:p>
        </p:txBody>
      </p:sp>
    </p:spTree>
    <p:extLst>
      <p:ext uri="{BB962C8B-B14F-4D97-AF65-F5344CB8AC3E}">
        <p14:creationId xmlns:p14="http://schemas.microsoft.com/office/powerpoint/2010/main" val="1248846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40D8EBE-37A1-4D99-BDD7-C19F214F8C01}" type="slidenum">
              <a:rPr lang="en-US"/>
              <a:pPr/>
              <a:t>36</a:t>
            </a:fld>
            <a:endParaRPr lang="en-US"/>
          </a:p>
        </p:txBody>
      </p:sp>
      <p:sp>
        <p:nvSpPr>
          <p:cNvPr id="515074" name="Rectangle 2"/>
          <p:cNvSpPr>
            <a:spLocks noGrp="1" noRot="1" noChangeAspect="1" noChangeArrowheads="1" noTextEdit="1"/>
          </p:cNvSpPr>
          <p:nvPr>
            <p:ph type="sldImg"/>
          </p:nvPr>
        </p:nvSpPr>
        <p:spPr>
          <a:xfrm>
            <a:off x="1141413" y="684213"/>
            <a:ext cx="4576762" cy="3432175"/>
          </a:xfrm>
          <a:ln/>
        </p:spPr>
      </p:sp>
      <p:sp>
        <p:nvSpPr>
          <p:cNvPr id="515075" name="Rectangle 3"/>
          <p:cNvSpPr>
            <a:spLocks noGrp="1" noChangeArrowheads="1"/>
          </p:cNvSpPr>
          <p:nvPr>
            <p:ph type="body" idx="1"/>
          </p:nvPr>
        </p:nvSpPr>
        <p:spPr>
          <a:xfrm>
            <a:off x="685800" y="4343400"/>
            <a:ext cx="5486400" cy="4116388"/>
          </a:xfrm>
        </p:spPr>
        <p:txBody>
          <a:bodyPr/>
          <a:lstStyle/>
          <a:p>
            <a:r>
              <a:rPr lang="en-US" b="1" dirty="0"/>
              <a:t>OBJECTIVE 9-8</a:t>
            </a:r>
            <a:r>
              <a:rPr lang="en-US" b="1" dirty="0">
                <a:cs typeface="Arial" charset="0"/>
              </a:rPr>
              <a:t>| Discuss the effects of nourishment, body contact, and familiarity on infant social attachment.</a:t>
            </a:r>
          </a:p>
        </p:txBody>
      </p:sp>
    </p:spTree>
    <p:extLst>
      <p:ext uri="{BB962C8B-B14F-4D97-AF65-F5344CB8AC3E}">
        <p14:creationId xmlns:p14="http://schemas.microsoft.com/office/powerpoint/2010/main" val="1601466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77E419D-DCAB-4302-9C3B-AA91227CC6DC}" type="slidenum">
              <a:rPr lang="en-US"/>
              <a:pPr/>
              <a:t>37</a:t>
            </a:fld>
            <a:endParaRPr lang="en-US"/>
          </a:p>
        </p:txBody>
      </p:sp>
      <p:sp>
        <p:nvSpPr>
          <p:cNvPr id="517122" name="Rectangle 2"/>
          <p:cNvSpPr>
            <a:spLocks noGrp="1" noRot="1" noChangeAspect="1" noChangeArrowheads="1" noTextEdit="1"/>
          </p:cNvSpPr>
          <p:nvPr>
            <p:ph type="sldImg"/>
          </p:nvPr>
        </p:nvSpPr>
        <p:spPr>
          <a:xfrm>
            <a:off x="1141413" y="684213"/>
            <a:ext cx="4576762" cy="3432175"/>
          </a:xfrm>
          <a:ln/>
        </p:spPr>
      </p:sp>
      <p:sp>
        <p:nvSpPr>
          <p:cNvPr id="51712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988905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E1F7A12-F274-4B68-AE14-AB35B3A09BE6}" type="slidenum">
              <a:rPr lang="en-US"/>
              <a:pPr/>
              <a:t>38</a:t>
            </a:fld>
            <a:endParaRPr lang="en-US"/>
          </a:p>
        </p:txBody>
      </p:sp>
      <p:sp>
        <p:nvSpPr>
          <p:cNvPr id="519170" name="Rectangle 2"/>
          <p:cNvSpPr>
            <a:spLocks noGrp="1" noRot="1" noChangeAspect="1" noChangeArrowheads="1" noTextEdit="1"/>
          </p:cNvSpPr>
          <p:nvPr>
            <p:ph type="sldImg"/>
          </p:nvPr>
        </p:nvSpPr>
        <p:spPr>
          <a:xfrm>
            <a:off x="1141413" y="684213"/>
            <a:ext cx="4576762" cy="3432175"/>
          </a:xfrm>
          <a:ln/>
        </p:spPr>
      </p:sp>
      <p:sp>
        <p:nvSpPr>
          <p:cNvPr id="519171" name="Rectangle 3"/>
          <p:cNvSpPr>
            <a:spLocks noGrp="1" noChangeArrowheads="1"/>
          </p:cNvSpPr>
          <p:nvPr>
            <p:ph type="body" idx="1"/>
          </p:nvPr>
        </p:nvSpPr>
        <p:spPr>
          <a:xfrm>
            <a:off x="685800" y="4343400"/>
            <a:ext cx="5486400" cy="4116388"/>
          </a:xfrm>
        </p:spPr>
        <p:txBody>
          <a:bodyPr/>
          <a:lstStyle/>
          <a:p>
            <a:r>
              <a:rPr lang="en-US" b="1" dirty="0"/>
              <a:t>OBJECTIVE 9-9</a:t>
            </a:r>
            <a:r>
              <a:rPr lang="en-US" b="1" dirty="0">
                <a:cs typeface="Arial" charset="0"/>
              </a:rPr>
              <a:t>| Contrast secure and insecure attachment, and discuss the roles of parents and infants in the development of attachment and an infant’s feelings of basic trust.</a:t>
            </a:r>
          </a:p>
        </p:txBody>
      </p:sp>
    </p:spTree>
    <p:extLst>
      <p:ext uri="{BB962C8B-B14F-4D97-AF65-F5344CB8AC3E}">
        <p14:creationId xmlns:p14="http://schemas.microsoft.com/office/powerpoint/2010/main" val="2944530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196F3FD-6922-4782-8528-F1390E9E1CAA}" type="slidenum">
              <a:rPr lang="en-US"/>
              <a:pPr/>
              <a:t>39</a:t>
            </a:fld>
            <a:endParaRPr lang="en-US"/>
          </a:p>
        </p:txBody>
      </p:sp>
      <p:sp>
        <p:nvSpPr>
          <p:cNvPr id="523266" name="Rectangle 2"/>
          <p:cNvSpPr>
            <a:spLocks noGrp="1" noRot="1" noChangeAspect="1" noChangeArrowheads="1" noTextEdit="1"/>
          </p:cNvSpPr>
          <p:nvPr>
            <p:ph type="sldImg"/>
          </p:nvPr>
        </p:nvSpPr>
        <p:spPr>
          <a:xfrm>
            <a:off x="1141413" y="684213"/>
            <a:ext cx="4576762" cy="3432175"/>
          </a:xfrm>
          <a:ln/>
        </p:spPr>
      </p:sp>
      <p:sp>
        <p:nvSpPr>
          <p:cNvPr id="52326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628763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FC046FB4-0AAF-4638-A93B-317043AC3B67}" type="slidenum">
              <a:rPr lang="en-US"/>
              <a:pPr/>
              <a:t>40</a:t>
            </a:fld>
            <a:endParaRPr lang="en-US"/>
          </a:p>
        </p:txBody>
      </p:sp>
      <p:sp>
        <p:nvSpPr>
          <p:cNvPr id="527362" name="Rectangle 2"/>
          <p:cNvSpPr>
            <a:spLocks noGrp="1" noRot="1" noChangeAspect="1" noChangeArrowheads="1" noTextEdit="1"/>
          </p:cNvSpPr>
          <p:nvPr>
            <p:ph type="sldImg"/>
          </p:nvPr>
        </p:nvSpPr>
        <p:spPr>
          <a:xfrm>
            <a:off x="1141413" y="684213"/>
            <a:ext cx="4576762" cy="3432175"/>
          </a:xfrm>
          <a:ln/>
        </p:spPr>
      </p:sp>
      <p:sp>
        <p:nvSpPr>
          <p:cNvPr id="52736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983489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47302FA5-E838-402B-80E8-4AE2ADBF2E93}" type="slidenum">
              <a:rPr lang="en-US"/>
              <a:pPr/>
              <a:t>41</a:t>
            </a:fld>
            <a:endParaRPr lang="en-US"/>
          </a:p>
        </p:txBody>
      </p:sp>
      <p:sp>
        <p:nvSpPr>
          <p:cNvPr id="529410" name="Rectangle 2"/>
          <p:cNvSpPr>
            <a:spLocks noGrp="1" noRot="1" noChangeAspect="1" noChangeArrowheads="1" noTextEdit="1"/>
          </p:cNvSpPr>
          <p:nvPr>
            <p:ph type="sldImg"/>
          </p:nvPr>
        </p:nvSpPr>
        <p:spPr>
          <a:xfrm>
            <a:off x="1141413" y="684213"/>
            <a:ext cx="4576762" cy="3432175"/>
          </a:xfrm>
          <a:ln/>
        </p:spPr>
      </p:sp>
      <p:sp>
        <p:nvSpPr>
          <p:cNvPr id="529411" name="Rectangle 3"/>
          <p:cNvSpPr>
            <a:spLocks noGrp="1" noChangeArrowheads="1"/>
          </p:cNvSpPr>
          <p:nvPr>
            <p:ph type="body" idx="1"/>
          </p:nvPr>
        </p:nvSpPr>
        <p:spPr>
          <a:xfrm>
            <a:off x="685800" y="4343400"/>
            <a:ext cx="5486400" cy="4116388"/>
          </a:xfrm>
        </p:spPr>
        <p:txBody>
          <a:bodyPr/>
          <a:lstStyle/>
          <a:p>
            <a:r>
              <a:rPr lang="en-US" b="1" dirty="0"/>
              <a:t>OBJECTIVE 9-10</a:t>
            </a:r>
            <a:r>
              <a:rPr lang="en-US" b="1" dirty="0">
                <a:cs typeface="Arial" charset="0"/>
              </a:rPr>
              <a:t>| Assess the impact of parental neglect, family disruption, and day care on attachment patterns and development.</a:t>
            </a:r>
          </a:p>
        </p:txBody>
      </p:sp>
    </p:spTree>
    <p:extLst>
      <p:ext uri="{BB962C8B-B14F-4D97-AF65-F5344CB8AC3E}">
        <p14:creationId xmlns:p14="http://schemas.microsoft.com/office/powerpoint/2010/main" val="1935903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3FE85A6-BB96-484C-85B3-669F516087F3}" type="slidenum">
              <a:rPr lang="en-US"/>
              <a:pPr/>
              <a:t>42</a:t>
            </a:fld>
            <a:endParaRPr lang="en-US"/>
          </a:p>
        </p:txBody>
      </p:sp>
      <p:sp>
        <p:nvSpPr>
          <p:cNvPr id="531458" name="Rectangle 2"/>
          <p:cNvSpPr>
            <a:spLocks noGrp="1" noRot="1" noChangeAspect="1" noChangeArrowheads="1" noTextEdit="1"/>
          </p:cNvSpPr>
          <p:nvPr>
            <p:ph type="sldImg"/>
          </p:nvPr>
        </p:nvSpPr>
        <p:spPr>
          <a:xfrm>
            <a:off x="1141413" y="684213"/>
            <a:ext cx="4576762" cy="3432175"/>
          </a:xfrm>
          <a:ln/>
        </p:spPr>
      </p:sp>
      <p:sp>
        <p:nvSpPr>
          <p:cNvPr id="53145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945821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F4F9CC8-602B-49F0-8664-730293A2AF1E}" type="slidenum">
              <a:rPr lang="en-US"/>
              <a:pPr/>
              <a:t>43</a:t>
            </a:fld>
            <a:endParaRPr lang="en-US"/>
          </a:p>
        </p:txBody>
      </p:sp>
      <p:sp>
        <p:nvSpPr>
          <p:cNvPr id="537602" name="Rectangle 2"/>
          <p:cNvSpPr>
            <a:spLocks noGrp="1" noRot="1" noChangeAspect="1" noChangeArrowheads="1" noTextEdit="1"/>
          </p:cNvSpPr>
          <p:nvPr>
            <p:ph type="sldImg"/>
          </p:nvPr>
        </p:nvSpPr>
        <p:spPr>
          <a:xfrm>
            <a:off x="1141413" y="684213"/>
            <a:ext cx="4576762" cy="3432175"/>
          </a:xfrm>
          <a:ln/>
        </p:spPr>
      </p:sp>
      <p:sp>
        <p:nvSpPr>
          <p:cNvPr id="537603" name="Rectangle 3"/>
          <p:cNvSpPr>
            <a:spLocks noGrp="1" noChangeArrowheads="1"/>
          </p:cNvSpPr>
          <p:nvPr>
            <p:ph type="body" idx="1"/>
          </p:nvPr>
        </p:nvSpPr>
        <p:spPr>
          <a:xfrm>
            <a:off x="685800" y="4343400"/>
            <a:ext cx="5486400" cy="4116388"/>
          </a:xfrm>
        </p:spPr>
        <p:txBody>
          <a:bodyPr/>
          <a:lstStyle/>
          <a:p>
            <a:r>
              <a:rPr lang="en-US" b="1" dirty="0"/>
              <a:t>OBJECTIVE 9-12</a:t>
            </a:r>
            <a:r>
              <a:rPr lang="en-US" b="1" dirty="0">
                <a:cs typeface="Arial" charset="0"/>
              </a:rPr>
              <a:t>| Describe three parenting styles, and offer three potential explanations for the link between authoritative parenting and social competence.</a:t>
            </a:r>
          </a:p>
        </p:txBody>
      </p:sp>
    </p:spTree>
    <p:extLst>
      <p:ext uri="{BB962C8B-B14F-4D97-AF65-F5344CB8AC3E}">
        <p14:creationId xmlns:p14="http://schemas.microsoft.com/office/powerpoint/2010/main" val="2122544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0A894DD-FEB7-460F-9272-819B550A97A0}" type="slidenum">
              <a:rPr lang="en-US"/>
              <a:pPr/>
              <a:t>4</a:t>
            </a:fld>
            <a:endParaRPr lang="en-US"/>
          </a:p>
        </p:txBody>
      </p:sp>
      <p:sp>
        <p:nvSpPr>
          <p:cNvPr id="455682" name="Rectangle 2"/>
          <p:cNvSpPr>
            <a:spLocks noGrp="1" noRot="1" noChangeAspect="1" noChangeArrowheads="1" noTextEdit="1"/>
          </p:cNvSpPr>
          <p:nvPr>
            <p:ph type="sldImg"/>
          </p:nvPr>
        </p:nvSpPr>
        <p:spPr>
          <a:xfrm>
            <a:off x="1141413" y="684213"/>
            <a:ext cx="4576762" cy="3432175"/>
          </a:xfrm>
          <a:ln/>
        </p:spPr>
      </p:sp>
      <p:sp>
        <p:nvSpPr>
          <p:cNvPr id="455683" name="Rectangle 3"/>
          <p:cNvSpPr>
            <a:spLocks noGrp="1" noChangeArrowheads="1"/>
          </p:cNvSpPr>
          <p:nvPr>
            <p:ph type="body" idx="1"/>
          </p:nvPr>
        </p:nvSpPr>
        <p:spPr>
          <a:xfrm>
            <a:off x="685800" y="4343400"/>
            <a:ext cx="5486400" cy="4116388"/>
          </a:xfrm>
        </p:spPr>
        <p:txBody>
          <a:bodyPr/>
          <a:lstStyle/>
          <a:p>
            <a:r>
              <a:rPr lang="en-US" b="1" dirty="0"/>
              <a:t>OBJECTIVE 8-2</a:t>
            </a:r>
            <a:r>
              <a:rPr lang="en-US" b="1" dirty="0">
                <a:cs typeface="Arial" charset="0"/>
              </a:rPr>
              <a:t>| Describe the union of sperm and egg at conception.</a:t>
            </a:r>
          </a:p>
        </p:txBody>
      </p:sp>
    </p:spTree>
    <p:extLst>
      <p:ext uri="{BB962C8B-B14F-4D97-AF65-F5344CB8AC3E}">
        <p14:creationId xmlns:p14="http://schemas.microsoft.com/office/powerpoint/2010/main" val="2980520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F1CD5D6-4842-4AC7-8235-5DBC446CC5DC}" type="slidenum">
              <a:rPr lang="en-US"/>
              <a:pPr/>
              <a:t>44</a:t>
            </a:fld>
            <a:endParaRPr lang="en-US"/>
          </a:p>
        </p:txBody>
      </p:sp>
      <p:sp>
        <p:nvSpPr>
          <p:cNvPr id="539650" name="Rectangle 2"/>
          <p:cNvSpPr>
            <a:spLocks noGrp="1" noRot="1" noChangeAspect="1" noChangeArrowheads="1" noTextEdit="1"/>
          </p:cNvSpPr>
          <p:nvPr>
            <p:ph type="sldImg"/>
          </p:nvPr>
        </p:nvSpPr>
        <p:spPr>
          <a:xfrm>
            <a:off x="1141413" y="684213"/>
            <a:ext cx="4576762" cy="3432175"/>
          </a:xfrm>
          <a:ln/>
        </p:spPr>
      </p:sp>
      <p:sp>
        <p:nvSpPr>
          <p:cNvPr id="53965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790654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A686AD80-6939-4586-ABF4-FC58E1910F97}" type="slidenum">
              <a:rPr lang="en-US"/>
              <a:pPr/>
              <a:t>46</a:t>
            </a:fld>
            <a:endParaRPr lang="en-US"/>
          </a:p>
        </p:txBody>
      </p:sp>
      <p:sp>
        <p:nvSpPr>
          <p:cNvPr id="566274" name="Rectangle 2"/>
          <p:cNvSpPr>
            <a:spLocks noGrp="1" noRot="1" noChangeAspect="1" noChangeArrowheads="1" noTextEdit="1"/>
          </p:cNvSpPr>
          <p:nvPr>
            <p:ph type="sldImg"/>
          </p:nvPr>
        </p:nvSpPr>
        <p:spPr>
          <a:xfrm>
            <a:off x="1141413" y="684213"/>
            <a:ext cx="4576762" cy="3432175"/>
          </a:xfrm>
          <a:ln/>
        </p:spPr>
      </p:sp>
      <p:sp>
        <p:nvSpPr>
          <p:cNvPr id="566275" name="Rectangle 3"/>
          <p:cNvSpPr>
            <a:spLocks noGrp="1" noChangeArrowheads="1"/>
          </p:cNvSpPr>
          <p:nvPr>
            <p:ph type="body" idx="1"/>
          </p:nvPr>
        </p:nvSpPr>
        <p:spPr>
          <a:xfrm>
            <a:off x="685800" y="4343400"/>
            <a:ext cx="5486400" cy="4116388"/>
          </a:xfrm>
        </p:spPr>
        <p:txBody>
          <a:bodyPr/>
          <a:lstStyle/>
          <a:p>
            <a:r>
              <a:rPr lang="en-US" b="1" dirty="0"/>
              <a:t>OBJECTIVE 10-5</a:t>
            </a:r>
            <a:r>
              <a:rPr lang="en-US" b="1" dirty="0">
                <a:cs typeface="Arial" charset="0"/>
              </a:rPr>
              <a:t>| Identify Erickson’s eight stages of psychosocial development and their accompanying issues.</a:t>
            </a:r>
          </a:p>
        </p:txBody>
      </p:sp>
    </p:spTree>
    <p:extLst>
      <p:ext uri="{BB962C8B-B14F-4D97-AF65-F5344CB8AC3E}">
        <p14:creationId xmlns:p14="http://schemas.microsoft.com/office/powerpoint/2010/main" val="1125235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02C9CF0-7755-44E4-BD20-22990F08CDA3}" type="slidenum">
              <a:rPr lang="en-US"/>
              <a:pPr/>
              <a:t>47</a:t>
            </a:fld>
            <a:endParaRPr lang="en-US"/>
          </a:p>
        </p:txBody>
      </p:sp>
      <p:sp>
        <p:nvSpPr>
          <p:cNvPr id="535554" name="Rectangle 2"/>
          <p:cNvSpPr>
            <a:spLocks noGrp="1" noRot="1" noChangeAspect="1" noChangeArrowheads="1" noTextEdit="1"/>
          </p:cNvSpPr>
          <p:nvPr>
            <p:ph type="sldImg"/>
          </p:nvPr>
        </p:nvSpPr>
        <p:spPr>
          <a:xfrm>
            <a:off x="1141413" y="684213"/>
            <a:ext cx="4576762" cy="3432175"/>
          </a:xfrm>
          <a:ln/>
        </p:spPr>
      </p:sp>
      <p:sp>
        <p:nvSpPr>
          <p:cNvPr id="535555" name="Rectangle 3"/>
          <p:cNvSpPr>
            <a:spLocks noGrp="1" noChangeArrowheads="1"/>
          </p:cNvSpPr>
          <p:nvPr>
            <p:ph type="body" idx="1"/>
          </p:nvPr>
        </p:nvSpPr>
        <p:spPr>
          <a:xfrm>
            <a:off x="685800" y="4343400"/>
            <a:ext cx="5486400" cy="4116388"/>
          </a:xfrm>
        </p:spPr>
        <p:txBody>
          <a:bodyPr/>
          <a:lstStyle/>
          <a:p>
            <a:r>
              <a:rPr lang="en-US" b="1" dirty="0"/>
              <a:t>OBJECTIVE 9-11</a:t>
            </a:r>
            <a:r>
              <a:rPr lang="en-US" b="1" dirty="0">
                <a:cs typeface="Arial" charset="0"/>
              </a:rPr>
              <a:t>| Assess the impact of parental neglect, family disruption, and day care on attachment patterns and development.</a:t>
            </a:r>
          </a:p>
        </p:txBody>
      </p:sp>
    </p:spTree>
    <p:extLst>
      <p:ext uri="{BB962C8B-B14F-4D97-AF65-F5344CB8AC3E}">
        <p14:creationId xmlns:p14="http://schemas.microsoft.com/office/powerpoint/2010/main" val="824160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146A354-3693-40B6-B6B6-6C64FCF16E44}" type="slidenum">
              <a:rPr lang="en-US"/>
              <a:pPr/>
              <a:t>85</a:t>
            </a:fld>
            <a:endParaRPr lang="en-US"/>
          </a:p>
        </p:txBody>
      </p:sp>
      <p:sp>
        <p:nvSpPr>
          <p:cNvPr id="541698" name="Rectangle 2"/>
          <p:cNvSpPr>
            <a:spLocks noGrp="1" noRot="1" noChangeAspect="1" noChangeArrowheads="1" noTextEdit="1"/>
          </p:cNvSpPr>
          <p:nvPr>
            <p:ph type="sldImg"/>
          </p:nvPr>
        </p:nvSpPr>
        <p:spPr>
          <a:xfrm>
            <a:off x="1141413" y="684213"/>
            <a:ext cx="4576762" cy="3432175"/>
          </a:xfrm>
          <a:ln/>
        </p:spPr>
      </p:sp>
      <p:sp>
        <p:nvSpPr>
          <p:cNvPr id="541699" name="Rectangle 3"/>
          <p:cNvSpPr>
            <a:spLocks noGrp="1" noChangeArrowheads="1"/>
          </p:cNvSpPr>
          <p:nvPr>
            <p:ph type="body" idx="1"/>
          </p:nvPr>
        </p:nvSpPr>
        <p:spPr>
          <a:xfrm>
            <a:off x="685800" y="4343400"/>
            <a:ext cx="5486400" cy="4116388"/>
          </a:xfrm>
        </p:spPr>
        <p:txBody>
          <a:bodyPr/>
          <a:lstStyle/>
          <a:p>
            <a:r>
              <a:rPr lang="en-US" b="1" dirty="0"/>
              <a:t>OBJECTIVE 10-1</a:t>
            </a:r>
            <a:r>
              <a:rPr lang="en-US" b="1" dirty="0">
                <a:cs typeface="Arial" charset="0"/>
              </a:rPr>
              <a:t>| Define </a:t>
            </a:r>
            <a:r>
              <a:rPr lang="en-US" b="1" i="1" dirty="0">
                <a:cs typeface="Arial" charset="0"/>
              </a:rPr>
              <a:t>adolescence</a:t>
            </a:r>
            <a:r>
              <a:rPr lang="en-US" b="1" dirty="0">
                <a:cs typeface="Arial" charset="0"/>
              </a:rPr>
              <a:t>.</a:t>
            </a:r>
          </a:p>
        </p:txBody>
      </p:sp>
    </p:spTree>
    <p:extLst>
      <p:ext uri="{BB962C8B-B14F-4D97-AF65-F5344CB8AC3E}">
        <p14:creationId xmlns:p14="http://schemas.microsoft.com/office/powerpoint/2010/main" val="1809671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4A2FB78-99D7-4FE6-A7D8-E0D18059AE0B}" type="slidenum">
              <a:rPr lang="en-US"/>
              <a:pPr/>
              <a:t>86</a:t>
            </a:fld>
            <a:endParaRPr lang="en-US"/>
          </a:p>
        </p:txBody>
      </p:sp>
      <p:sp>
        <p:nvSpPr>
          <p:cNvPr id="543746" name="Rectangle 2"/>
          <p:cNvSpPr>
            <a:spLocks noGrp="1" noRot="1" noChangeAspect="1" noChangeArrowheads="1" noTextEdit="1"/>
          </p:cNvSpPr>
          <p:nvPr>
            <p:ph type="sldImg"/>
          </p:nvPr>
        </p:nvSpPr>
        <p:spPr>
          <a:xfrm>
            <a:off x="1141413" y="684213"/>
            <a:ext cx="4576762" cy="3432175"/>
          </a:xfrm>
          <a:ln/>
        </p:spPr>
      </p:sp>
      <p:sp>
        <p:nvSpPr>
          <p:cNvPr id="543747" name="Rectangle 3"/>
          <p:cNvSpPr>
            <a:spLocks noGrp="1" noChangeArrowheads="1"/>
          </p:cNvSpPr>
          <p:nvPr>
            <p:ph type="body" idx="1"/>
          </p:nvPr>
        </p:nvSpPr>
        <p:spPr>
          <a:xfrm>
            <a:off x="685800" y="4343400"/>
            <a:ext cx="5486400" cy="4116388"/>
          </a:xfrm>
        </p:spPr>
        <p:txBody>
          <a:bodyPr/>
          <a:lstStyle/>
          <a:p>
            <a:r>
              <a:rPr lang="en-US" b="1" dirty="0"/>
              <a:t>OBJECTIVE 10-2</a:t>
            </a:r>
            <a:r>
              <a:rPr lang="en-US" b="1" dirty="0">
                <a:cs typeface="Arial" charset="0"/>
              </a:rPr>
              <a:t>| Identify the major physical changes during adolescence</a:t>
            </a:r>
            <a:r>
              <a:rPr lang="en-US" b="1" dirty="0" smtClean="0">
                <a:cs typeface="Arial" charset="0"/>
              </a:rPr>
              <a:t>. Puberty is beginning earlier than</a:t>
            </a:r>
            <a:r>
              <a:rPr lang="en-US" b="1" baseline="0" dirty="0" smtClean="0">
                <a:cs typeface="Arial" charset="0"/>
              </a:rPr>
              <a:t> in decades past.  Some begin onset at age 7 (10%) up from 5 % just 10 years ago.</a:t>
            </a:r>
            <a:endParaRPr lang="en-US" b="1" dirty="0">
              <a:cs typeface="Arial" charset="0"/>
            </a:endParaRPr>
          </a:p>
        </p:txBody>
      </p:sp>
    </p:spTree>
    <p:extLst>
      <p:ext uri="{BB962C8B-B14F-4D97-AF65-F5344CB8AC3E}">
        <p14:creationId xmlns:p14="http://schemas.microsoft.com/office/powerpoint/2010/main" val="2793490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BC51056-1FBD-4194-8BAC-A96EC4B8AA4F}" type="slidenum">
              <a:rPr lang="en-US"/>
              <a:pPr/>
              <a:t>87</a:t>
            </a:fld>
            <a:endParaRPr lang="en-US"/>
          </a:p>
        </p:txBody>
      </p:sp>
      <p:sp>
        <p:nvSpPr>
          <p:cNvPr id="545794" name="Rectangle 2"/>
          <p:cNvSpPr>
            <a:spLocks noGrp="1" noRot="1" noChangeAspect="1" noChangeArrowheads="1" noTextEdit="1"/>
          </p:cNvSpPr>
          <p:nvPr>
            <p:ph type="sldImg"/>
          </p:nvPr>
        </p:nvSpPr>
        <p:spPr>
          <a:xfrm>
            <a:off x="1141413" y="684213"/>
            <a:ext cx="4576762" cy="3432175"/>
          </a:xfrm>
          <a:ln/>
        </p:spPr>
      </p:sp>
      <p:sp>
        <p:nvSpPr>
          <p:cNvPr id="545795"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706989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A3FF5F6E-67EF-4B80-A16F-502BEA68B5C6}" type="slidenum">
              <a:rPr lang="en-US"/>
              <a:pPr/>
              <a:t>88</a:t>
            </a:fld>
            <a:endParaRPr lang="en-US"/>
          </a:p>
        </p:txBody>
      </p:sp>
      <p:sp>
        <p:nvSpPr>
          <p:cNvPr id="547842" name="Rectangle 2"/>
          <p:cNvSpPr>
            <a:spLocks noGrp="1" noRot="1" noChangeAspect="1" noChangeArrowheads="1" noTextEdit="1"/>
          </p:cNvSpPr>
          <p:nvPr>
            <p:ph type="sldImg"/>
          </p:nvPr>
        </p:nvSpPr>
        <p:spPr>
          <a:xfrm>
            <a:off x="1141413" y="684213"/>
            <a:ext cx="4576762" cy="3432175"/>
          </a:xfrm>
          <a:ln/>
        </p:spPr>
      </p:sp>
      <p:sp>
        <p:nvSpPr>
          <p:cNvPr id="54784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499942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EC409D2B-FF67-4D6C-A302-541E53341008}" type="slidenum">
              <a:rPr lang="en-US"/>
              <a:pPr/>
              <a:t>89</a:t>
            </a:fld>
            <a:endParaRPr lang="en-US"/>
          </a:p>
        </p:txBody>
      </p:sp>
      <p:sp>
        <p:nvSpPr>
          <p:cNvPr id="549890" name="Rectangle 2"/>
          <p:cNvSpPr>
            <a:spLocks noGrp="1" noRot="1" noChangeAspect="1" noChangeArrowheads="1" noTextEdit="1"/>
          </p:cNvSpPr>
          <p:nvPr>
            <p:ph type="sldImg"/>
          </p:nvPr>
        </p:nvSpPr>
        <p:spPr>
          <a:xfrm>
            <a:off x="1141413" y="684213"/>
            <a:ext cx="4576762" cy="3432175"/>
          </a:xfrm>
          <a:ln/>
        </p:spPr>
      </p:sp>
      <p:sp>
        <p:nvSpPr>
          <p:cNvPr id="549891" name="Rectangle 3"/>
          <p:cNvSpPr>
            <a:spLocks noGrp="1" noChangeArrowheads="1"/>
          </p:cNvSpPr>
          <p:nvPr>
            <p:ph type="body" idx="1"/>
          </p:nvPr>
        </p:nvSpPr>
        <p:spPr>
          <a:xfrm>
            <a:off x="685800" y="4343400"/>
            <a:ext cx="5486400" cy="4116388"/>
          </a:xfrm>
        </p:spPr>
        <p:txBody>
          <a:bodyPr/>
          <a:lstStyle/>
          <a:p>
            <a:r>
              <a:rPr lang="en-US" b="1" dirty="0" smtClean="0">
                <a:cs typeface="Arial" charset="0"/>
              </a:rPr>
              <a:t>http://www.youtube.com/watch?v=6zVS8HIPUng</a:t>
            </a:r>
            <a:endParaRPr lang="en-US" b="1" dirty="0">
              <a:cs typeface="Arial" charset="0"/>
            </a:endParaRPr>
          </a:p>
        </p:txBody>
      </p:sp>
    </p:spTree>
    <p:extLst>
      <p:ext uri="{BB962C8B-B14F-4D97-AF65-F5344CB8AC3E}">
        <p14:creationId xmlns:p14="http://schemas.microsoft.com/office/powerpoint/2010/main" val="835551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9233122B-3576-422E-8192-E4FB6CC725C4}" type="slidenum">
              <a:rPr lang="en-US"/>
              <a:pPr/>
              <a:t>90</a:t>
            </a:fld>
            <a:endParaRPr lang="en-US"/>
          </a:p>
        </p:txBody>
      </p:sp>
      <p:sp>
        <p:nvSpPr>
          <p:cNvPr id="551938" name="Rectangle 2"/>
          <p:cNvSpPr>
            <a:spLocks noGrp="1" noRot="1" noChangeAspect="1" noChangeArrowheads="1" noTextEdit="1"/>
          </p:cNvSpPr>
          <p:nvPr>
            <p:ph type="sldImg"/>
          </p:nvPr>
        </p:nvSpPr>
        <p:spPr>
          <a:xfrm>
            <a:off x="1141413" y="684213"/>
            <a:ext cx="4576762" cy="3432175"/>
          </a:xfrm>
          <a:ln/>
        </p:spPr>
      </p:sp>
      <p:sp>
        <p:nvSpPr>
          <p:cNvPr id="551939" name="Rectangle 3"/>
          <p:cNvSpPr>
            <a:spLocks noGrp="1" noChangeArrowheads="1"/>
          </p:cNvSpPr>
          <p:nvPr>
            <p:ph type="body" idx="1"/>
          </p:nvPr>
        </p:nvSpPr>
        <p:spPr>
          <a:xfrm>
            <a:off x="685800" y="4343400"/>
            <a:ext cx="5486400" cy="4116388"/>
          </a:xfrm>
        </p:spPr>
        <p:txBody>
          <a:bodyPr/>
          <a:lstStyle/>
          <a:p>
            <a:r>
              <a:rPr lang="en-US" b="1" dirty="0" smtClean="0">
                <a:cs typeface="Arial" charset="0"/>
              </a:rPr>
              <a:t>Video from frontline.  Approximately</a:t>
            </a:r>
            <a:r>
              <a:rPr lang="en-US" b="1" baseline="0" dirty="0" smtClean="0">
                <a:cs typeface="Arial" charset="0"/>
              </a:rPr>
              <a:t> 7 minutes over the brain development of </a:t>
            </a:r>
            <a:r>
              <a:rPr lang="en-US" b="1" baseline="0" smtClean="0">
                <a:cs typeface="Arial" charset="0"/>
              </a:rPr>
              <a:t>an adolescent</a:t>
            </a:r>
            <a:endParaRPr lang="en-US" b="1" dirty="0">
              <a:cs typeface="Arial" charset="0"/>
            </a:endParaRPr>
          </a:p>
        </p:txBody>
      </p:sp>
    </p:spTree>
    <p:extLst>
      <p:ext uri="{BB962C8B-B14F-4D97-AF65-F5344CB8AC3E}">
        <p14:creationId xmlns:p14="http://schemas.microsoft.com/office/powerpoint/2010/main" val="3306127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3B57466-74D7-4896-89FE-B0579F0464D8}" type="slidenum">
              <a:rPr lang="en-US"/>
              <a:pPr/>
              <a:t>91</a:t>
            </a:fld>
            <a:endParaRPr lang="en-US"/>
          </a:p>
        </p:txBody>
      </p:sp>
      <p:sp>
        <p:nvSpPr>
          <p:cNvPr id="553986" name="Rectangle 2"/>
          <p:cNvSpPr>
            <a:spLocks noGrp="1" noRot="1" noChangeAspect="1" noChangeArrowheads="1" noTextEdit="1"/>
          </p:cNvSpPr>
          <p:nvPr>
            <p:ph type="sldImg"/>
          </p:nvPr>
        </p:nvSpPr>
        <p:spPr>
          <a:xfrm>
            <a:off x="1141413" y="684213"/>
            <a:ext cx="4576762" cy="3432175"/>
          </a:xfrm>
          <a:ln/>
        </p:spPr>
      </p:sp>
      <p:sp>
        <p:nvSpPr>
          <p:cNvPr id="55398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92085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7DCE4AF-803E-422F-B93C-B4208DC66AEF}" type="slidenum">
              <a:rPr lang="en-US"/>
              <a:pPr/>
              <a:t>5</a:t>
            </a:fld>
            <a:endParaRPr lang="en-US"/>
          </a:p>
        </p:txBody>
      </p:sp>
      <p:sp>
        <p:nvSpPr>
          <p:cNvPr id="457730" name="Rectangle 2"/>
          <p:cNvSpPr>
            <a:spLocks noGrp="1" noRot="1" noChangeAspect="1" noChangeArrowheads="1" noTextEdit="1"/>
          </p:cNvSpPr>
          <p:nvPr>
            <p:ph type="sldImg"/>
          </p:nvPr>
        </p:nvSpPr>
        <p:spPr>
          <a:xfrm>
            <a:off x="1141413" y="684213"/>
            <a:ext cx="4576762" cy="3432175"/>
          </a:xfrm>
          <a:ln/>
        </p:spPr>
      </p:sp>
      <p:sp>
        <p:nvSpPr>
          <p:cNvPr id="457731" name="Rectangle 3"/>
          <p:cNvSpPr>
            <a:spLocks noGrp="1" noChangeArrowheads="1"/>
          </p:cNvSpPr>
          <p:nvPr>
            <p:ph type="body" idx="1"/>
          </p:nvPr>
        </p:nvSpPr>
        <p:spPr>
          <a:xfrm>
            <a:off x="685800" y="4343400"/>
            <a:ext cx="5486400" cy="4116388"/>
          </a:xfrm>
        </p:spPr>
        <p:txBody>
          <a:bodyPr/>
          <a:lstStyle/>
          <a:p>
            <a:r>
              <a:rPr lang="en-US" b="1" dirty="0"/>
              <a:t>OBJECTIVE 8-3</a:t>
            </a:r>
            <a:r>
              <a:rPr lang="en-US" b="1" dirty="0">
                <a:cs typeface="Arial" charset="0"/>
              </a:rPr>
              <a:t>| Define </a:t>
            </a:r>
            <a:r>
              <a:rPr lang="en-US" b="1" i="1" dirty="0">
                <a:cs typeface="Arial" charset="0"/>
              </a:rPr>
              <a:t>zygote</a:t>
            </a:r>
            <a:r>
              <a:rPr lang="en-US" b="1" dirty="0">
                <a:cs typeface="Arial" charset="0"/>
              </a:rPr>
              <a:t>, </a:t>
            </a:r>
            <a:r>
              <a:rPr lang="en-US" b="1" i="1" dirty="0">
                <a:cs typeface="Arial" charset="0"/>
              </a:rPr>
              <a:t>embryo</a:t>
            </a:r>
            <a:r>
              <a:rPr lang="en-US" b="1" dirty="0">
                <a:cs typeface="Arial" charset="0"/>
              </a:rPr>
              <a:t> and </a:t>
            </a:r>
            <a:r>
              <a:rPr lang="en-US" b="1" i="1" dirty="0">
                <a:cs typeface="Arial" charset="0"/>
              </a:rPr>
              <a:t>fetus</a:t>
            </a:r>
            <a:r>
              <a:rPr lang="en-US" b="1" dirty="0">
                <a:cs typeface="Arial" charset="0"/>
              </a:rPr>
              <a:t>, and explain how teratogens can affect development.</a:t>
            </a:r>
          </a:p>
        </p:txBody>
      </p:sp>
    </p:spTree>
    <p:extLst>
      <p:ext uri="{BB962C8B-B14F-4D97-AF65-F5344CB8AC3E}">
        <p14:creationId xmlns:p14="http://schemas.microsoft.com/office/powerpoint/2010/main" val="3412560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83E2A66-2C22-4E9C-BC7B-2C6ABEADBFC7}" type="slidenum">
              <a:rPr lang="en-US"/>
              <a:pPr/>
              <a:t>92</a:t>
            </a:fld>
            <a:endParaRPr lang="en-US"/>
          </a:p>
        </p:txBody>
      </p:sp>
      <p:sp>
        <p:nvSpPr>
          <p:cNvPr id="556034" name="Rectangle 2"/>
          <p:cNvSpPr>
            <a:spLocks noGrp="1" noRot="1" noChangeAspect="1" noChangeArrowheads="1" noTextEdit="1"/>
          </p:cNvSpPr>
          <p:nvPr>
            <p:ph type="sldImg"/>
          </p:nvPr>
        </p:nvSpPr>
        <p:spPr>
          <a:xfrm>
            <a:off x="1141413" y="684213"/>
            <a:ext cx="4576762" cy="3432175"/>
          </a:xfrm>
          <a:ln/>
        </p:spPr>
      </p:sp>
      <p:sp>
        <p:nvSpPr>
          <p:cNvPr id="556035" name="Rectangle 3"/>
          <p:cNvSpPr>
            <a:spLocks noGrp="1" noChangeArrowheads="1"/>
          </p:cNvSpPr>
          <p:nvPr>
            <p:ph type="body" idx="1"/>
          </p:nvPr>
        </p:nvSpPr>
        <p:spPr>
          <a:xfrm>
            <a:off x="685800" y="4343400"/>
            <a:ext cx="5486400" cy="4116388"/>
          </a:xfrm>
        </p:spPr>
        <p:txBody>
          <a:bodyPr/>
          <a:lstStyle/>
          <a:p>
            <a:r>
              <a:rPr lang="en-US" b="1" dirty="0"/>
              <a:t>OBJECTIVE 10-3</a:t>
            </a:r>
            <a:r>
              <a:rPr lang="en-US" b="1" dirty="0">
                <a:cs typeface="Arial" charset="0"/>
              </a:rPr>
              <a:t>| Describe the changes in reasoning abilities that Piaget called formal operations.</a:t>
            </a:r>
          </a:p>
        </p:txBody>
      </p:sp>
    </p:spTree>
    <p:extLst>
      <p:ext uri="{BB962C8B-B14F-4D97-AF65-F5344CB8AC3E}">
        <p14:creationId xmlns:p14="http://schemas.microsoft.com/office/powerpoint/2010/main" val="1122904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F36EF7A-3E9A-4B89-9256-12DB78650ED6}" type="slidenum">
              <a:rPr lang="en-US"/>
              <a:pPr/>
              <a:t>93</a:t>
            </a:fld>
            <a:endParaRPr lang="en-US"/>
          </a:p>
        </p:txBody>
      </p:sp>
      <p:sp>
        <p:nvSpPr>
          <p:cNvPr id="558082" name="Rectangle 2"/>
          <p:cNvSpPr>
            <a:spLocks noGrp="1" noRot="1" noChangeAspect="1" noChangeArrowheads="1" noTextEdit="1"/>
          </p:cNvSpPr>
          <p:nvPr>
            <p:ph type="sldImg"/>
          </p:nvPr>
        </p:nvSpPr>
        <p:spPr>
          <a:xfrm>
            <a:off x="1141413" y="684213"/>
            <a:ext cx="4576762" cy="3432175"/>
          </a:xfrm>
          <a:ln/>
        </p:spPr>
      </p:sp>
      <p:sp>
        <p:nvSpPr>
          <p:cNvPr id="558083" name="Rectangle 3"/>
          <p:cNvSpPr>
            <a:spLocks noGrp="1" noChangeArrowheads="1"/>
          </p:cNvSpPr>
          <p:nvPr>
            <p:ph type="body" idx="1"/>
          </p:nvPr>
        </p:nvSpPr>
        <p:spPr>
          <a:xfrm>
            <a:off x="685800" y="4343400"/>
            <a:ext cx="5486400" cy="4116388"/>
          </a:xfrm>
        </p:spPr>
        <p:txBody>
          <a:bodyPr/>
          <a:lstStyle/>
          <a:p>
            <a:r>
              <a:rPr lang="en-US" b="1" dirty="0"/>
              <a:t>OBJECTIVE 10-4</a:t>
            </a:r>
            <a:r>
              <a:rPr lang="en-US" b="1" dirty="0">
                <a:cs typeface="Arial" charset="0"/>
              </a:rPr>
              <a:t>| Discuss moral development from the perspectives of moral thinking, moral feeling, and moral action.</a:t>
            </a:r>
          </a:p>
        </p:txBody>
      </p:sp>
    </p:spTree>
    <p:extLst>
      <p:ext uri="{BB962C8B-B14F-4D97-AF65-F5344CB8AC3E}">
        <p14:creationId xmlns:p14="http://schemas.microsoft.com/office/powerpoint/2010/main" val="4146165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6471A3F-01C0-40A2-AA5E-F914F7F7E096}" type="slidenum">
              <a:rPr lang="en-US"/>
              <a:pPr/>
              <a:t>94</a:t>
            </a:fld>
            <a:endParaRPr lang="en-US"/>
          </a:p>
        </p:txBody>
      </p:sp>
      <p:sp>
        <p:nvSpPr>
          <p:cNvPr id="560130" name="Rectangle 2"/>
          <p:cNvSpPr>
            <a:spLocks noGrp="1" noRot="1" noChangeAspect="1" noChangeArrowheads="1" noTextEdit="1"/>
          </p:cNvSpPr>
          <p:nvPr>
            <p:ph type="sldImg"/>
          </p:nvPr>
        </p:nvSpPr>
        <p:spPr>
          <a:xfrm>
            <a:off x="1141413" y="684213"/>
            <a:ext cx="4576762" cy="3432175"/>
          </a:xfrm>
          <a:ln/>
        </p:spPr>
      </p:sp>
      <p:sp>
        <p:nvSpPr>
          <p:cNvPr id="56013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899769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50FEAA2-063B-4C33-811E-FEAD193FE292}" type="slidenum">
              <a:rPr lang="en-US"/>
              <a:pPr/>
              <a:t>96</a:t>
            </a:fld>
            <a:endParaRPr lang="en-US"/>
          </a:p>
        </p:txBody>
      </p:sp>
      <p:sp>
        <p:nvSpPr>
          <p:cNvPr id="562178" name="Rectangle 2"/>
          <p:cNvSpPr>
            <a:spLocks noGrp="1" noRot="1" noChangeAspect="1" noChangeArrowheads="1" noTextEdit="1"/>
          </p:cNvSpPr>
          <p:nvPr>
            <p:ph type="sldImg"/>
          </p:nvPr>
        </p:nvSpPr>
        <p:spPr>
          <a:xfrm>
            <a:off x="1141413" y="684213"/>
            <a:ext cx="4576762" cy="3432175"/>
          </a:xfrm>
          <a:ln/>
        </p:spPr>
      </p:sp>
      <p:sp>
        <p:nvSpPr>
          <p:cNvPr id="56217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89388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1F350BC-FB1E-4CB1-BFE9-3ED0DCAFBFC7}" type="slidenum">
              <a:rPr lang="en-US"/>
              <a:pPr/>
              <a:t>97</a:t>
            </a:fld>
            <a:endParaRPr lang="en-US"/>
          </a:p>
        </p:txBody>
      </p:sp>
      <p:sp>
        <p:nvSpPr>
          <p:cNvPr id="564226" name="Rectangle 2"/>
          <p:cNvSpPr>
            <a:spLocks noGrp="1" noRot="1" noChangeAspect="1" noChangeArrowheads="1" noTextEdit="1"/>
          </p:cNvSpPr>
          <p:nvPr>
            <p:ph type="sldImg"/>
          </p:nvPr>
        </p:nvSpPr>
        <p:spPr>
          <a:xfrm>
            <a:off x="1141413" y="684213"/>
            <a:ext cx="4576762" cy="3432175"/>
          </a:xfrm>
          <a:ln/>
        </p:spPr>
      </p:sp>
      <p:sp>
        <p:nvSpPr>
          <p:cNvPr id="56422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124337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F63229A-AA87-4E1B-8516-6DC0C75AE81E}" type="slidenum">
              <a:rPr lang="en-US"/>
              <a:pPr/>
              <a:t>98</a:t>
            </a:fld>
            <a:endParaRPr lang="en-US"/>
          </a:p>
        </p:txBody>
      </p:sp>
      <p:sp>
        <p:nvSpPr>
          <p:cNvPr id="568322" name="Rectangle 2"/>
          <p:cNvSpPr>
            <a:spLocks noGrp="1" noRot="1" noChangeAspect="1" noChangeArrowheads="1" noTextEdit="1"/>
          </p:cNvSpPr>
          <p:nvPr>
            <p:ph type="sldImg"/>
          </p:nvPr>
        </p:nvSpPr>
        <p:spPr>
          <a:xfrm>
            <a:off x="1141413" y="684213"/>
            <a:ext cx="4576762" cy="3432175"/>
          </a:xfrm>
          <a:ln/>
        </p:spPr>
      </p:sp>
      <p:sp>
        <p:nvSpPr>
          <p:cNvPr id="568323" name="Rectangle 3"/>
          <p:cNvSpPr>
            <a:spLocks noGrp="1" noChangeArrowheads="1"/>
          </p:cNvSpPr>
          <p:nvPr>
            <p:ph type="body" idx="1"/>
          </p:nvPr>
        </p:nvSpPr>
        <p:spPr>
          <a:xfrm>
            <a:off x="685800" y="4343400"/>
            <a:ext cx="5486400" cy="4116388"/>
          </a:xfrm>
        </p:spPr>
        <p:txBody>
          <a:bodyPr/>
          <a:lstStyle/>
          <a:p>
            <a:r>
              <a:rPr lang="en-US" b="1" dirty="0" smtClean="0"/>
              <a:t>OBJECTIVE </a:t>
            </a:r>
            <a:r>
              <a:rPr lang="en-US" b="1" dirty="0"/>
              <a:t>10-6</a:t>
            </a:r>
            <a:r>
              <a:rPr lang="en-US" b="1" dirty="0">
                <a:cs typeface="Arial" charset="0"/>
              </a:rPr>
              <a:t>| Explain how search for identity affects us during adolescence, and discuss how forming an identity prepares us for intimacy</a:t>
            </a:r>
            <a:r>
              <a:rPr lang="en-US" b="1" dirty="0" smtClean="0">
                <a:cs typeface="Arial" charset="0"/>
              </a:rPr>
              <a:t>.</a:t>
            </a:r>
          </a:p>
          <a:p>
            <a:r>
              <a:rPr lang="en-US" b="1" dirty="0" smtClean="0">
                <a:cs typeface="Arial" charset="0"/>
              </a:rPr>
              <a:t>Experimentation, Rebellion,</a:t>
            </a:r>
            <a:r>
              <a:rPr lang="en-US" b="1" baseline="0" dirty="0" smtClean="0">
                <a:cs typeface="Arial" charset="0"/>
              </a:rPr>
              <a:t> Selfishness, and Optimism and Energy</a:t>
            </a:r>
          </a:p>
          <a:p>
            <a:endParaRPr lang="en-US" b="1" baseline="0" dirty="0" smtClean="0">
              <a:cs typeface="Arial" charset="0"/>
            </a:endParaRPr>
          </a:p>
          <a:p>
            <a:r>
              <a:rPr lang="en-US" b="1" baseline="0" dirty="0" smtClean="0">
                <a:cs typeface="Arial" charset="0"/>
              </a:rPr>
              <a:t>http://www.youtube.com/watch?v=QoNkz6UZWdQ</a:t>
            </a:r>
          </a:p>
        </p:txBody>
      </p:sp>
    </p:spTree>
    <p:extLst>
      <p:ext uri="{BB962C8B-B14F-4D97-AF65-F5344CB8AC3E}">
        <p14:creationId xmlns:p14="http://schemas.microsoft.com/office/powerpoint/2010/main" val="4278878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92DEB4AB-7062-4B93-AE52-9587066890F4}" type="slidenum">
              <a:rPr lang="en-US"/>
              <a:pPr/>
              <a:t>99</a:t>
            </a:fld>
            <a:endParaRPr lang="en-US"/>
          </a:p>
        </p:txBody>
      </p:sp>
      <p:sp>
        <p:nvSpPr>
          <p:cNvPr id="570370" name="Rectangle 2"/>
          <p:cNvSpPr>
            <a:spLocks noGrp="1" noRot="1" noChangeAspect="1" noChangeArrowheads="1" noTextEdit="1"/>
          </p:cNvSpPr>
          <p:nvPr>
            <p:ph type="sldImg"/>
          </p:nvPr>
        </p:nvSpPr>
        <p:spPr>
          <a:xfrm>
            <a:off x="1141413" y="684213"/>
            <a:ext cx="4576762" cy="3432175"/>
          </a:xfrm>
          <a:ln/>
        </p:spPr>
      </p:sp>
      <p:sp>
        <p:nvSpPr>
          <p:cNvPr id="570371" name="Rectangle 3"/>
          <p:cNvSpPr>
            <a:spLocks noGrp="1" noChangeArrowheads="1"/>
          </p:cNvSpPr>
          <p:nvPr>
            <p:ph type="body" idx="1"/>
          </p:nvPr>
        </p:nvSpPr>
        <p:spPr>
          <a:xfrm>
            <a:off x="685800" y="4343400"/>
            <a:ext cx="5486400" cy="4116388"/>
          </a:xfrm>
        </p:spPr>
        <p:txBody>
          <a:bodyPr/>
          <a:lstStyle/>
          <a:p>
            <a:r>
              <a:rPr lang="en-US" b="1" dirty="0"/>
              <a:t>OBJECTIVE 10-7</a:t>
            </a:r>
            <a:r>
              <a:rPr lang="en-US" b="1" dirty="0">
                <a:cs typeface="Arial" charset="0"/>
              </a:rPr>
              <a:t>| Contrast parental and peer influences during adolescence.</a:t>
            </a:r>
          </a:p>
        </p:txBody>
      </p:sp>
    </p:spTree>
    <p:extLst>
      <p:ext uri="{BB962C8B-B14F-4D97-AF65-F5344CB8AC3E}">
        <p14:creationId xmlns:p14="http://schemas.microsoft.com/office/powerpoint/2010/main" val="2957752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112B15F7-6352-4AA1-90A9-166CB1863A3C}" type="slidenum">
              <a:rPr lang="en-US"/>
              <a:pPr/>
              <a:t>100</a:t>
            </a:fld>
            <a:endParaRPr lang="en-US"/>
          </a:p>
        </p:txBody>
      </p:sp>
      <p:sp>
        <p:nvSpPr>
          <p:cNvPr id="572418" name="Rectangle 2"/>
          <p:cNvSpPr>
            <a:spLocks noGrp="1" noRot="1" noChangeAspect="1" noChangeArrowheads="1" noTextEdit="1"/>
          </p:cNvSpPr>
          <p:nvPr>
            <p:ph type="sldImg"/>
          </p:nvPr>
        </p:nvSpPr>
        <p:spPr>
          <a:xfrm>
            <a:off x="1141413" y="684213"/>
            <a:ext cx="4576762" cy="3432175"/>
          </a:xfrm>
          <a:ln/>
        </p:spPr>
      </p:sp>
      <p:sp>
        <p:nvSpPr>
          <p:cNvPr id="572419" name="Rectangle 3"/>
          <p:cNvSpPr>
            <a:spLocks noGrp="1" noChangeArrowheads="1"/>
          </p:cNvSpPr>
          <p:nvPr>
            <p:ph type="body" idx="1"/>
          </p:nvPr>
        </p:nvSpPr>
        <p:spPr>
          <a:xfrm>
            <a:off x="685800" y="4343400"/>
            <a:ext cx="5486400" cy="4116388"/>
          </a:xfrm>
        </p:spPr>
        <p:txBody>
          <a:bodyPr/>
          <a:lstStyle/>
          <a:p>
            <a:r>
              <a:rPr lang="en-US" b="1" dirty="0"/>
              <a:t>OBJECTIVE 10-8</a:t>
            </a:r>
            <a:r>
              <a:rPr lang="en-US" b="1" dirty="0">
                <a:cs typeface="Arial" charset="0"/>
              </a:rPr>
              <a:t>| Discuss the characteristics of emerging adulthood</a:t>
            </a:r>
            <a:r>
              <a:rPr lang="en-US" b="1" dirty="0" smtClean="0">
                <a:cs typeface="Arial" charset="0"/>
              </a:rPr>
              <a:t>.  Is 18 an adult?  Not any more.  </a:t>
            </a:r>
            <a:endParaRPr lang="en-US" b="1" dirty="0">
              <a:cs typeface="Arial" charset="0"/>
            </a:endParaRPr>
          </a:p>
        </p:txBody>
      </p:sp>
    </p:spTree>
    <p:extLst>
      <p:ext uri="{BB962C8B-B14F-4D97-AF65-F5344CB8AC3E}">
        <p14:creationId xmlns:p14="http://schemas.microsoft.com/office/powerpoint/2010/main" val="969283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621BF5BF-E86B-4955-99D5-4D658154EA8C}" type="slidenum">
              <a:rPr lang="en-US" smtClean="0"/>
              <a:pPr/>
              <a:t>101</a:t>
            </a:fld>
            <a:endParaRPr lang="en-US" dirty="0"/>
          </a:p>
        </p:txBody>
      </p:sp>
    </p:spTree>
    <p:extLst>
      <p:ext uri="{BB962C8B-B14F-4D97-AF65-F5344CB8AC3E}">
        <p14:creationId xmlns:p14="http://schemas.microsoft.com/office/powerpoint/2010/main" val="3273255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Adolescence</a:t>
            </a:r>
            <a:r>
              <a:rPr lang="en-US" baseline="0" dirty="0" smtClean="0"/>
              <a:t> is getting longer, ending around 25 and starting sooner.</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621BF5BF-E86B-4955-99D5-4D658154EA8C}" type="slidenum">
              <a:rPr lang="en-US" smtClean="0"/>
              <a:pPr/>
              <a:t>102</a:t>
            </a:fld>
            <a:endParaRPr lang="en-US" dirty="0"/>
          </a:p>
        </p:txBody>
      </p:sp>
    </p:spTree>
    <p:extLst>
      <p:ext uri="{BB962C8B-B14F-4D97-AF65-F5344CB8AC3E}">
        <p14:creationId xmlns:p14="http://schemas.microsoft.com/office/powerpoint/2010/main" val="17950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4F86D926-966E-4292-9B25-1C35F9E7DA5A}" type="slidenum">
              <a:rPr lang="en-US"/>
              <a:pPr/>
              <a:t>6</a:t>
            </a:fld>
            <a:endParaRPr lang="en-US"/>
          </a:p>
        </p:txBody>
      </p:sp>
      <p:sp>
        <p:nvSpPr>
          <p:cNvPr id="459778" name="Rectangle 2"/>
          <p:cNvSpPr>
            <a:spLocks noGrp="1" noRot="1" noChangeAspect="1" noChangeArrowheads="1" noTextEdit="1"/>
          </p:cNvSpPr>
          <p:nvPr>
            <p:ph type="sldImg"/>
          </p:nvPr>
        </p:nvSpPr>
        <p:spPr>
          <a:xfrm>
            <a:off x="1141413" y="684213"/>
            <a:ext cx="4576762" cy="3432175"/>
          </a:xfrm>
          <a:ln/>
        </p:spPr>
      </p:sp>
      <p:sp>
        <p:nvSpPr>
          <p:cNvPr id="45977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0227062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D052402-8D27-4CDD-A314-EEF7C04A040D}" type="slidenum">
              <a:rPr lang="en-US"/>
              <a:pPr/>
              <a:t>105</a:t>
            </a:fld>
            <a:endParaRPr lang="en-US"/>
          </a:p>
        </p:txBody>
      </p:sp>
      <p:sp>
        <p:nvSpPr>
          <p:cNvPr id="576514" name="Rectangle 2"/>
          <p:cNvSpPr>
            <a:spLocks noGrp="1" noRot="1" noChangeAspect="1" noChangeArrowheads="1" noTextEdit="1"/>
          </p:cNvSpPr>
          <p:nvPr>
            <p:ph type="sldImg"/>
          </p:nvPr>
        </p:nvSpPr>
        <p:spPr>
          <a:xfrm>
            <a:off x="1141413" y="684213"/>
            <a:ext cx="4576762" cy="3432175"/>
          </a:xfrm>
          <a:ln/>
        </p:spPr>
      </p:sp>
      <p:sp>
        <p:nvSpPr>
          <p:cNvPr id="576515" name="Rectangle 3"/>
          <p:cNvSpPr>
            <a:spLocks noGrp="1" noChangeArrowheads="1"/>
          </p:cNvSpPr>
          <p:nvPr>
            <p:ph type="body" idx="1"/>
          </p:nvPr>
        </p:nvSpPr>
        <p:spPr>
          <a:xfrm>
            <a:off x="685800" y="4343400"/>
            <a:ext cx="5486400" cy="4116388"/>
          </a:xfrm>
        </p:spPr>
        <p:txBody>
          <a:bodyPr/>
          <a:lstStyle/>
          <a:p>
            <a:r>
              <a:rPr lang="en-US" b="1" dirty="0" smtClean="0">
                <a:cs typeface="Arial" charset="0"/>
              </a:rPr>
              <a:t>What is old?  </a:t>
            </a:r>
            <a:r>
              <a:rPr lang="en-US" b="1" dirty="0" err="1" smtClean="0">
                <a:cs typeface="Arial" charset="0"/>
              </a:rPr>
              <a:t>Avg</a:t>
            </a:r>
            <a:r>
              <a:rPr lang="en-US" b="1" dirty="0" smtClean="0">
                <a:cs typeface="Arial" charset="0"/>
              </a:rPr>
              <a:t> 18 to 29 year-old says</a:t>
            </a:r>
            <a:r>
              <a:rPr lang="en-US" b="1" baseline="0" dirty="0" smtClean="0">
                <a:cs typeface="Arial" charset="0"/>
              </a:rPr>
              <a:t> 67.  60 year-olds say 76.</a:t>
            </a:r>
            <a:endParaRPr lang="en-US" b="1" dirty="0">
              <a:cs typeface="Arial" charset="0"/>
            </a:endParaRPr>
          </a:p>
        </p:txBody>
      </p:sp>
    </p:spTree>
    <p:extLst>
      <p:ext uri="{BB962C8B-B14F-4D97-AF65-F5344CB8AC3E}">
        <p14:creationId xmlns:p14="http://schemas.microsoft.com/office/powerpoint/2010/main" val="3886072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E7F0CADA-C1DD-41D7-AC71-5A4E483715A8}" type="slidenum">
              <a:rPr lang="en-US"/>
              <a:pPr/>
              <a:t>106</a:t>
            </a:fld>
            <a:endParaRPr lang="en-US"/>
          </a:p>
        </p:txBody>
      </p:sp>
      <p:sp>
        <p:nvSpPr>
          <p:cNvPr id="578562" name="Rectangle 2"/>
          <p:cNvSpPr>
            <a:spLocks noGrp="1" noRot="1" noChangeAspect="1" noChangeArrowheads="1" noTextEdit="1"/>
          </p:cNvSpPr>
          <p:nvPr>
            <p:ph type="sldImg"/>
          </p:nvPr>
        </p:nvSpPr>
        <p:spPr>
          <a:xfrm>
            <a:off x="1141413" y="684213"/>
            <a:ext cx="4576762" cy="3432175"/>
          </a:xfrm>
          <a:ln/>
        </p:spPr>
      </p:sp>
      <p:sp>
        <p:nvSpPr>
          <p:cNvPr id="57856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6739633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93FC3363-E2CB-4DDC-B281-2AC22E7E1F4A}" type="slidenum">
              <a:rPr lang="en-US"/>
              <a:pPr/>
              <a:t>107</a:t>
            </a:fld>
            <a:endParaRPr lang="en-US"/>
          </a:p>
        </p:txBody>
      </p:sp>
      <p:sp>
        <p:nvSpPr>
          <p:cNvPr id="580610" name="Rectangle 2"/>
          <p:cNvSpPr>
            <a:spLocks noGrp="1" noRot="1" noChangeAspect="1" noChangeArrowheads="1" noTextEdit="1"/>
          </p:cNvSpPr>
          <p:nvPr>
            <p:ph type="sldImg"/>
          </p:nvPr>
        </p:nvSpPr>
        <p:spPr>
          <a:xfrm>
            <a:off x="1141413" y="684213"/>
            <a:ext cx="4576762" cy="3432175"/>
          </a:xfrm>
          <a:ln/>
        </p:spPr>
      </p:sp>
      <p:sp>
        <p:nvSpPr>
          <p:cNvPr id="580611" name="Rectangle 3"/>
          <p:cNvSpPr>
            <a:spLocks noGrp="1" noChangeArrowheads="1"/>
          </p:cNvSpPr>
          <p:nvPr>
            <p:ph type="body" idx="1"/>
          </p:nvPr>
        </p:nvSpPr>
        <p:spPr>
          <a:xfrm>
            <a:off x="685800" y="4343400"/>
            <a:ext cx="5486400" cy="4116388"/>
          </a:xfrm>
        </p:spPr>
        <p:txBody>
          <a:bodyPr/>
          <a:lstStyle/>
          <a:p>
            <a:r>
              <a:rPr lang="en-US" b="1" dirty="0" smtClean="0"/>
              <a:t>OBJECTIVE </a:t>
            </a:r>
            <a:r>
              <a:rPr lang="en-US" b="1" dirty="0"/>
              <a:t>11-1</a:t>
            </a:r>
            <a:r>
              <a:rPr lang="en-US" b="1" dirty="0">
                <a:cs typeface="Arial" charset="0"/>
              </a:rPr>
              <a:t>| Identify major physical changes that occur in middle adulthood</a:t>
            </a:r>
            <a:r>
              <a:rPr lang="en-US" b="1" dirty="0" smtClean="0">
                <a:cs typeface="Arial" charset="0"/>
              </a:rPr>
              <a:t>.</a:t>
            </a:r>
          </a:p>
          <a:p>
            <a:r>
              <a:rPr lang="en-US" altLang="en-US" sz="1200" dirty="0" smtClean="0">
                <a:latin typeface="Times New Roman" panose="02020603050405020304" pitchFamily="18" charset="0"/>
              </a:rPr>
              <a:t>When the menstrual cycle ends</a:t>
            </a:r>
          </a:p>
          <a:p>
            <a:r>
              <a:rPr lang="en-US" altLang="en-US" sz="1200" dirty="0" smtClean="0">
                <a:latin typeface="Times New Roman" panose="02020603050405020304" pitchFamily="18" charset="0"/>
              </a:rPr>
              <a:t>Also refers to the biological changes a woman experiences as her ability to reproduce declines</a:t>
            </a:r>
          </a:p>
          <a:p>
            <a:r>
              <a:rPr lang="en-US" altLang="en-US" sz="1200" dirty="0" smtClean="0">
                <a:latin typeface="Times New Roman" panose="02020603050405020304" pitchFamily="18" charset="0"/>
              </a:rPr>
              <a:t>Usually occurs between age 45 and 55</a:t>
            </a:r>
          </a:p>
          <a:p>
            <a:r>
              <a:rPr lang="en-US" altLang="en-US" sz="1200" dirty="0" smtClean="0">
                <a:latin typeface="Times New Roman" panose="02020603050405020304" pitchFamily="18" charset="0"/>
              </a:rPr>
              <a:t>Does not usually lead to depression</a:t>
            </a:r>
          </a:p>
          <a:p>
            <a:endParaRPr lang="en-US" b="1" dirty="0">
              <a:cs typeface="Arial" charset="0"/>
            </a:endParaRPr>
          </a:p>
        </p:txBody>
      </p:sp>
    </p:spTree>
    <p:extLst>
      <p:ext uri="{BB962C8B-B14F-4D97-AF65-F5344CB8AC3E}">
        <p14:creationId xmlns:p14="http://schemas.microsoft.com/office/powerpoint/2010/main" val="26690234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3486D26-8961-42F1-BDE9-D2EA9C243986}" type="slidenum">
              <a:rPr lang="en-US"/>
              <a:pPr/>
              <a:t>108</a:t>
            </a:fld>
            <a:endParaRPr lang="en-US"/>
          </a:p>
        </p:txBody>
      </p:sp>
      <p:sp>
        <p:nvSpPr>
          <p:cNvPr id="582658" name="Rectangle 2"/>
          <p:cNvSpPr>
            <a:spLocks noGrp="1" noRot="1" noChangeAspect="1" noChangeArrowheads="1" noTextEdit="1"/>
          </p:cNvSpPr>
          <p:nvPr>
            <p:ph type="sldImg"/>
          </p:nvPr>
        </p:nvSpPr>
        <p:spPr>
          <a:xfrm>
            <a:off x="1141413" y="684213"/>
            <a:ext cx="4576762" cy="3432175"/>
          </a:xfrm>
          <a:ln/>
        </p:spPr>
      </p:sp>
      <p:sp>
        <p:nvSpPr>
          <p:cNvPr id="582659" name="Rectangle 3"/>
          <p:cNvSpPr>
            <a:spLocks noGrp="1" noChangeArrowheads="1"/>
          </p:cNvSpPr>
          <p:nvPr>
            <p:ph type="body" idx="1"/>
          </p:nvPr>
        </p:nvSpPr>
        <p:spPr>
          <a:xfrm>
            <a:off x="685800" y="4343400"/>
            <a:ext cx="5486400" cy="4116388"/>
          </a:xfrm>
        </p:spPr>
        <p:txBody>
          <a:bodyPr/>
          <a:lstStyle/>
          <a:p>
            <a:r>
              <a:rPr lang="en-US" b="1" dirty="0"/>
              <a:t>OBJECTIVE 11-2</a:t>
            </a:r>
            <a:r>
              <a:rPr lang="en-US" b="1" dirty="0">
                <a:cs typeface="Arial" charset="0"/>
              </a:rPr>
              <a:t>| Compare life expectancy in the mid-twentieth and early twenty-first centuries, and discuss changes in sensory abilities and health (including frequency of dementia) in older adults</a:t>
            </a:r>
            <a:r>
              <a:rPr lang="en-US" b="1" dirty="0" smtClean="0">
                <a:cs typeface="Arial" charset="0"/>
              </a:rPr>
              <a:t>.</a:t>
            </a:r>
          </a:p>
          <a:p>
            <a:r>
              <a:rPr lang="en-US" b="1" dirty="0" smtClean="0">
                <a:cs typeface="Arial" charset="0"/>
              </a:rPr>
              <a:t>By 2050, 35%</a:t>
            </a:r>
            <a:r>
              <a:rPr lang="en-US" b="1" baseline="0" dirty="0" smtClean="0">
                <a:cs typeface="Arial" charset="0"/>
              </a:rPr>
              <a:t> of Europe’s population will be over the age of 60</a:t>
            </a:r>
          </a:p>
          <a:p>
            <a:r>
              <a:rPr lang="en-US" b="1" baseline="0" dirty="0" smtClean="0">
                <a:cs typeface="Arial" charset="0"/>
              </a:rPr>
              <a:t>Males are at higher risk of dying – 126 male embryos to 100 female embryos, but only 105 males to 100 females at birth.  Boys are 4x more likely to die in first year of life.  Die sooner than females worldwide.</a:t>
            </a:r>
          </a:p>
          <a:p>
            <a:endParaRPr lang="en-US" b="1" baseline="0" dirty="0" smtClean="0">
              <a:cs typeface="Arial" charset="0"/>
            </a:endParaRPr>
          </a:p>
        </p:txBody>
      </p:sp>
    </p:spTree>
    <p:extLst>
      <p:ext uri="{BB962C8B-B14F-4D97-AF65-F5344CB8AC3E}">
        <p14:creationId xmlns:p14="http://schemas.microsoft.com/office/powerpoint/2010/main" val="53601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9C2B4862-5785-455F-8AD0-EC0182100739}" type="slidenum">
              <a:rPr lang="en-US"/>
              <a:pPr/>
              <a:t>109</a:t>
            </a:fld>
            <a:endParaRPr lang="en-US"/>
          </a:p>
        </p:txBody>
      </p:sp>
      <p:sp>
        <p:nvSpPr>
          <p:cNvPr id="584706" name="Rectangle 2"/>
          <p:cNvSpPr>
            <a:spLocks noGrp="1" noRot="1" noChangeAspect="1" noChangeArrowheads="1" noTextEdit="1"/>
          </p:cNvSpPr>
          <p:nvPr>
            <p:ph type="sldImg"/>
          </p:nvPr>
        </p:nvSpPr>
        <p:spPr>
          <a:xfrm>
            <a:off x="1141413" y="684213"/>
            <a:ext cx="4576762" cy="3432175"/>
          </a:xfrm>
          <a:ln/>
        </p:spPr>
      </p:sp>
      <p:sp>
        <p:nvSpPr>
          <p:cNvPr id="58470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2439022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98735CEE-9FCC-4F62-A2EE-59385010BA5C}" type="slidenum">
              <a:rPr lang="en-US"/>
              <a:pPr/>
              <a:t>110</a:t>
            </a:fld>
            <a:endParaRPr lang="en-US"/>
          </a:p>
        </p:txBody>
      </p:sp>
      <p:sp>
        <p:nvSpPr>
          <p:cNvPr id="586754" name="Rectangle 2"/>
          <p:cNvSpPr>
            <a:spLocks noGrp="1" noRot="1" noChangeAspect="1" noChangeArrowheads="1" noTextEdit="1"/>
          </p:cNvSpPr>
          <p:nvPr>
            <p:ph type="sldImg"/>
          </p:nvPr>
        </p:nvSpPr>
        <p:spPr>
          <a:xfrm>
            <a:off x="1141413" y="684213"/>
            <a:ext cx="4576762" cy="3432175"/>
          </a:xfrm>
          <a:ln/>
        </p:spPr>
      </p:sp>
      <p:sp>
        <p:nvSpPr>
          <p:cNvPr id="586755"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509897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1CB92A95-6688-4CDE-85C6-AE4C8F80D733}" type="slidenum">
              <a:rPr lang="en-US"/>
              <a:pPr/>
              <a:t>111</a:t>
            </a:fld>
            <a:endParaRPr lang="en-US"/>
          </a:p>
        </p:txBody>
      </p:sp>
      <p:sp>
        <p:nvSpPr>
          <p:cNvPr id="588802" name="Rectangle 2"/>
          <p:cNvSpPr>
            <a:spLocks noGrp="1" noRot="1" noChangeAspect="1" noChangeArrowheads="1" noTextEdit="1"/>
          </p:cNvSpPr>
          <p:nvPr>
            <p:ph type="sldImg"/>
          </p:nvPr>
        </p:nvSpPr>
        <p:spPr>
          <a:xfrm>
            <a:off x="1141413" y="684213"/>
            <a:ext cx="4576762" cy="3432175"/>
          </a:xfrm>
          <a:ln/>
        </p:spPr>
      </p:sp>
      <p:sp>
        <p:nvSpPr>
          <p:cNvPr id="588803" name="Rectangle 3"/>
          <p:cNvSpPr>
            <a:spLocks noGrp="1" noChangeArrowheads="1"/>
          </p:cNvSpPr>
          <p:nvPr>
            <p:ph type="body" idx="1"/>
          </p:nvPr>
        </p:nvSpPr>
        <p:spPr>
          <a:xfrm>
            <a:off x="685800" y="4343400"/>
            <a:ext cx="5486400" cy="4116388"/>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latin typeface="Times New Roman" panose="02020603050405020304" pitchFamily="18" charset="0"/>
              </a:rPr>
              <a:t>Mental disintegration that accompanies alcoholism, tumor, stroke, aging, and most often, Alzheimer's disease</a:t>
            </a:r>
          </a:p>
          <a:p>
            <a:endParaRPr lang="en-US" b="1" dirty="0">
              <a:cs typeface="Arial" charset="0"/>
            </a:endParaRPr>
          </a:p>
        </p:txBody>
      </p:sp>
    </p:spTree>
    <p:extLst>
      <p:ext uri="{BB962C8B-B14F-4D97-AF65-F5344CB8AC3E}">
        <p14:creationId xmlns:p14="http://schemas.microsoft.com/office/powerpoint/2010/main" val="999772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8E60607-0788-4740-9993-D35E8F89C8EC}" type="slidenum">
              <a:rPr lang="en-US"/>
              <a:pPr/>
              <a:t>112</a:t>
            </a:fld>
            <a:endParaRPr lang="en-US"/>
          </a:p>
        </p:txBody>
      </p:sp>
      <p:sp>
        <p:nvSpPr>
          <p:cNvPr id="590850" name="Rectangle 2"/>
          <p:cNvSpPr>
            <a:spLocks noGrp="1" noRot="1" noChangeAspect="1" noChangeArrowheads="1" noTextEdit="1"/>
          </p:cNvSpPr>
          <p:nvPr>
            <p:ph type="sldImg"/>
          </p:nvPr>
        </p:nvSpPr>
        <p:spPr>
          <a:xfrm>
            <a:off x="1141413" y="684213"/>
            <a:ext cx="4576762" cy="3432175"/>
          </a:xfrm>
          <a:ln/>
        </p:spPr>
      </p:sp>
      <p:sp>
        <p:nvSpPr>
          <p:cNvPr id="59085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469023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487772B-B0B3-4C0F-9493-B1202A5817B9}" type="slidenum">
              <a:rPr lang="en-US"/>
              <a:pPr/>
              <a:t>113</a:t>
            </a:fld>
            <a:endParaRPr lang="en-US"/>
          </a:p>
        </p:txBody>
      </p:sp>
      <p:sp>
        <p:nvSpPr>
          <p:cNvPr id="592898" name="Rectangle 2"/>
          <p:cNvSpPr>
            <a:spLocks noGrp="1" noRot="1" noChangeAspect="1" noChangeArrowheads="1" noTextEdit="1"/>
          </p:cNvSpPr>
          <p:nvPr>
            <p:ph type="sldImg"/>
          </p:nvPr>
        </p:nvSpPr>
        <p:spPr>
          <a:xfrm>
            <a:off x="1141413" y="684213"/>
            <a:ext cx="4576762" cy="3432175"/>
          </a:xfrm>
          <a:ln/>
        </p:spPr>
      </p:sp>
      <p:sp>
        <p:nvSpPr>
          <p:cNvPr id="59289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176510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E9E9E464-AFFE-48E8-9D4B-1841FDAF4AD5}" type="slidenum">
              <a:rPr lang="en-US"/>
              <a:pPr/>
              <a:t>114</a:t>
            </a:fld>
            <a:endParaRPr lang="en-US"/>
          </a:p>
        </p:txBody>
      </p:sp>
      <p:sp>
        <p:nvSpPr>
          <p:cNvPr id="594946" name="Rectangle 2"/>
          <p:cNvSpPr>
            <a:spLocks noGrp="1" noRot="1" noChangeAspect="1" noChangeArrowheads="1" noTextEdit="1"/>
          </p:cNvSpPr>
          <p:nvPr>
            <p:ph type="sldImg"/>
          </p:nvPr>
        </p:nvSpPr>
        <p:spPr>
          <a:xfrm>
            <a:off x="1141413" y="684213"/>
            <a:ext cx="4576762" cy="3432175"/>
          </a:xfrm>
          <a:ln/>
        </p:spPr>
      </p:sp>
      <p:sp>
        <p:nvSpPr>
          <p:cNvPr id="594947" name="Rectangle 3"/>
          <p:cNvSpPr>
            <a:spLocks noGrp="1" noChangeArrowheads="1"/>
          </p:cNvSpPr>
          <p:nvPr>
            <p:ph type="body" idx="1"/>
          </p:nvPr>
        </p:nvSpPr>
        <p:spPr>
          <a:xfrm>
            <a:off x="685800" y="4343400"/>
            <a:ext cx="5486400" cy="4116388"/>
          </a:xfrm>
        </p:spPr>
        <p:txBody>
          <a:bodyPr/>
          <a:lstStyle/>
          <a:p>
            <a:r>
              <a:rPr lang="en-US" b="1" dirty="0"/>
              <a:t>OBJECTIVE 11-3</a:t>
            </a:r>
            <a:r>
              <a:rPr lang="en-US" b="1" dirty="0">
                <a:cs typeface="Arial" charset="0"/>
              </a:rPr>
              <a:t>| Assess the impact of aging on recall and recognition in adulthood.</a:t>
            </a:r>
          </a:p>
        </p:txBody>
      </p:sp>
    </p:spTree>
    <p:extLst>
      <p:ext uri="{BB962C8B-B14F-4D97-AF65-F5344CB8AC3E}">
        <p14:creationId xmlns:p14="http://schemas.microsoft.com/office/powerpoint/2010/main" val="213677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DA8E941-380A-45E5-878A-9A7877D3D830}" type="slidenum">
              <a:rPr lang="en-US"/>
              <a:pPr/>
              <a:t>11</a:t>
            </a:fld>
            <a:endParaRPr lang="en-US"/>
          </a:p>
        </p:txBody>
      </p:sp>
      <p:sp>
        <p:nvSpPr>
          <p:cNvPr id="470018" name="Rectangle 2"/>
          <p:cNvSpPr>
            <a:spLocks noGrp="1" noRot="1" noChangeAspect="1" noChangeArrowheads="1" noTextEdit="1"/>
          </p:cNvSpPr>
          <p:nvPr>
            <p:ph type="sldImg"/>
          </p:nvPr>
        </p:nvSpPr>
        <p:spPr>
          <a:xfrm>
            <a:off x="1141413" y="684213"/>
            <a:ext cx="4576762" cy="3432175"/>
          </a:xfrm>
          <a:ln/>
        </p:spPr>
      </p:sp>
      <p:sp>
        <p:nvSpPr>
          <p:cNvPr id="47001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705674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84AF981-60CF-45E2-9C46-E8DB98476AE3}" type="slidenum">
              <a:rPr lang="en-US"/>
              <a:pPr/>
              <a:t>115</a:t>
            </a:fld>
            <a:endParaRPr lang="en-US"/>
          </a:p>
        </p:txBody>
      </p:sp>
      <p:sp>
        <p:nvSpPr>
          <p:cNvPr id="596994" name="Rectangle 2"/>
          <p:cNvSpPr>
            <a:spLocks noGrp="1" noRot="1" noChangeAspect="1" noChangeArrowheads="1" noTextEdit="1"/>
          </p:cNvSpPr>
          <p:nvPr>
            <p:ph type="sldImg"/>
          </p:nvPr>
        </p:nvSpPr>
        <p:spPr>
          <a:xfrm>
            <a:off x="1141413" y="684213"/>
            <a:ext cx="4576762" cy="3432175"/>
          </a:xfrm>
          <a:ln/>
        </p:spPr>
      </p:sp>
      <p:sp>
        <p:nvSpPr>
          <p:cNvPr id="596995"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63131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0B2EC2A-6780-43CD-A870-022E2E939BE2}" type="slidenum">
              <a:rPr lang="en-US"/>
              <a:pPr/>
              <a:t>116</a:t>
            </a:fld>
            <a:endParaRPr lang="en-US"/>
          </a:p>
        </p:txBody>
      </p:sp>
      <p:sp>
        <p:nvSpPr>
          <p:cNvPr id="599042" name="Rectangle 2"/>
          <p:cNvSpPr>
            <a:spLocks noGrp="1" noRot="1" noChangeAspect="1" noChangeArrowheads="1" noTextEdit="1"/>
          </p:cNvSpPr>
          <p:nvPr>
            <p:ph type="sldImg"/>
          </p:nvPr>
        </p:nvSpPr>
        <p:spPr>
          <a:xfrm>
            <a:off x="1141413" y="684213"/>
            <a:ext cx="4576762" cy="3432175"/>
          </a:xfrm>
          <a:ln/>
        </p:spPr>
      </p:sp>
      <p:sp>
        <p:nvSpPr>
          <p:cNvPr id="599043" name="Rectangle 3"/>
          <p:cNvSpPr>
            <a:spLocks noGrp="1" noChangeArrowheads="1"/>
          </p:cNvSpPr>
          <p:nvPr>
            <p:ph type="body" idx="1"/>
          </p:nvPr>
        </p:nvSpPr>
        <p:spPr>
          <a:xfrm>
            <a:off x="685800" y="4343400"/>
            <a:ext cx="5486400" cy="4116388"/>
          </a:xfrm>
        </p:spPr>
        <p:txBody>
          <a:bodyPr/>
          <a:lstStyle/>
          <a:p>
            <a:r>
              <a:rPr lang="en-US" b="1" dirty="0"/>
              <a:t>OBJECTIVE 11-4</a:t>
            </a:r>
            <a:r>
              <a:rPr lang="en-US" b="1" dirty="0">
                <a:cs typeface="Arial" charset="0"/>
              </a:rPr>
              <a:t>| Summarize the contribution of cross-sectional and longitudinal studies to our understanding of the normal effects of aging on adult intelligence.</a:t>
            </a:r>
          </a:p>
        </p:txBody>
      </p:sp>
    </p:spTree>
    <p:extLst>
      <p:ext uri="{BB962C8B-B14F-4D97-AF65-F5344CB8AC3E}">
        <p14:creationId xmlns:p14="http://schemas.microsoft.com/office/powerpoint/2010/main" val="3082194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F592F14-B581-4D11-B47A-DD4658339339}" type="slidenum">
              <a:rPr lang="en-US"/>
              <a:pPr/>
              <a:t>117</a:t>
            </a:fld>
            <a:endParaRPr lang="en-US"/>
          </a:p>
        </p:txBody>
      </p:sp>
      <p:sp>
        <p:nvSpPr>
          <p:cNvPr id="601090" name="Rectangle 2"/>
          <p:cNvSpPr>
            <a:spLocks noGrp="1" noRot="1" noChangeAspect="1" noChangeArrowheads="1" noTextEdit="1"/>
          </p:cNvSpPr>
          <p:nvPr>
            <p:ph type="sldImg"/>
          </p:nvPr>
        </p:nvSpPr>
        <p:spPr>
          <a:xfrm>
            <a:off x="1141413" y="684213"/>
            <a:ext cx="4576762" cy="3432175"/>
          </a:xfrm>
          <a:ln/>
        </p:spPr>
      </p:sp>
      <p:sp>
        <p:nvSpPr>
          <p:cNvPr id="60109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16301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C586B9E-681F-4DAA-A44E-F7A6CD4974BB}" type="slidenum">
              <a:rPr lang="en-US"/>
              <a:pPr/>
              <a:t>118</a:t>
            </a:fld>
            <a:endParaRPr lang="en-US"/>
          </a:p>
        </p:txBody>
      </p:sp>
      <p:sp>
        <p:nvSpPr>
          <p:cNvPr id="603138" name="Rectangle 2"/>
          <p:cNvSpPr>
            <a:spLocks noGrp="1" noRot="1" noChangeAspect="1" noChangeArrowheads="1" noTextEdit="1"/>
          </p:cNvSpPr>
          <p:nvPr>
            <p:ph type="sldImg"/>
          </p:nvPr>
        </p:nvSpPr>
        <p:spPr>
          <a:xfrm>
            <a:off x="1141413" y="684213"/>
            <a:ext cx="4576762" cy="3432175"/>
          </a:xfrm>
          <a:ln/>
        </p:spPr>
      </p:sp>
      <p:sp>
        <p:nvSpPr>
          <p:cNvPr id="60313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688667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A52CE9D-4556-4AC8-92AD-EA6F97A85670}" type="slidenum">
              <a:rPr lang="en-US"/>
              <a:pPr/>
              <a:t>119</a:t>
            </a:fld>
            <a:endParaRPr lang="en-US"/>
          </a:p>
        </p:txBody>
      </p:sp>
      <p:sp>
        <p:nvSpPr>
          <p:cNvPr id="605186" name="Rectangle 2"/>
          <p:cNvSpPr>
            <a:spLocks noGrp="1" noRot="1" noChangeAspect="1" noChangeArrowheads="1" noTextEdit="1"/>
          </p:cNvSpPr>
          <p:nvPr>
            <p:ph type="sldImg"/>
          </p:nvPr>
        </p:nvSpPr>
        <p:spPr>
          <a:xfrm>
            <a:off x="1141413" y="684213"/>
            <a:ext cx="4576762" cy="3432175"/>
          </a:xfrm>
          <a:ln/>
        </p:spPr>
      </p:sp>
      <p:sp>
        <p:nvSpPr>
          <p:cNvPr id="605187" name="Rectangle 3"/>
          <p:cNvSpPr>
            <a:spLocks noGrp="1" noChangeArrowheads="1"/>
          </p:cNvSpPr>
          <p:nvPr>
            <p:ph type="body" idx="1"/>
          </p:nvPr>
        </p:nvSpPr>
        <p:spPr>
          <a:xfrm>
            <a:off x="685800" y="4343400"/>
            <a:ext cx="5486400" cy="4116388"/>
          </a:xfrm>
        </p:spPr>
        <p:txBody>
          <a:bodyPr/>
          <a:lstStyle/>
          <a:p>
            <a:r>
              <a:rPr lang="en-US" b="1" dirty="0"/>
              <a:t>OBJECTIVE 11-5</a:t>
            </a:r>
            <a:r>
              <a:rPr lang="en-US" b="1" dirty="0">
                <a:cs typeface="Arial" charset="0"/>
              </a:rPr>
              <a:t>| Explain why the path of adult development need not be tightly linked to one’s chronological age.</a:t>
            </a:r>
          </a:p>
        </p:txBody>
      </p:sp>
    </p:spTree>
    <p:extLst>
      <p:ext uri="{BB962C8B-B14F-4D97-AF65-F5344CB8AC3E}">
        <p14:creationId xmlns:p14="http://schemas.microsoft.com/office/powerpoint/2010/main" val="6302028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40031EE6-C88E-4827-9A5D-CF6EFAF28D5A}" type="slidenum">
              <a:rPr lang="en-US"/>
              <a:pPr/>
              <a:t>120</a:t>
            </a:fld>
            <a:endParaRPr lang="en-US"/>
          </a:p>
        </p:txBody>
      </p:sp>
      <p:sp>
        <p:nvSpPr>
          <p:cNvPr id="607234" name="Rectangle 2"/>
          <p:cNvSpPr>
            <a:spLocks noGrp="1" noRot="1" noChangeAspect="1" noChangeArrowheads="1" noTextEdit="1"/>
          </p:cNvSpPr>
          <p:nvPr>
            <p:ph type="sldImg"/>
          </p:nvPr>
        </p:nvSpPr>
        <p:spPr>
          <a:xfrm>
            <a:off x="1141413" y="684213"/>
            <a:ext cx="4576762" cy="3432175"/>
          </a:xfrm>
          <a:ln/>
        </p:spPr>
      </p:sp>
      <p:sp>
        <p:nvSpPr>
          <p:cNvPr id="607235" name="Rectangle 3"/>
          <p:cNvSpPr>
            <a:spLocks noGrp="1" noChangeArrowheads="1"/>
          </p:cNvSpPr>
          <p:nvPr>
            <p:ph type="body" idx="1"/>
          </p:nvPr>
        </p:nvSpPr>
        <p:spPr>
          <a:xfrm>
            <a:off x="685800" y="4343400"/>
            <a:ext cx="5486400" cy="4116388"/>
          </a:xfrm>
        </p:spPr>
        <p:txBody>
          <a:bodyPr/>
          <a:lstStyle/>
          <a:p>
            <a:r>
              <a:rPr lang="en-US" b="1" dirty="0"/>
              <a:t>OBJECTIVE 11-6</a:t>
            </a:r>
            <a:r>
              <a:rPr lang="en-US" b="1" dirty="0">
                <a:cs typeface="Arial" charset="0"/>
              </a:rPr>
              <a:t>| Discuss the importance of love, marriage, and children in adulthood, and comment on the contribution of one’s feelings of self-satisfaction.</a:t>
            </a:r>
          </a:p>
        </p:txBody>
      </p:sp>
    </p:spTree>
    <p:extLst>
      <p:ext uri="{BB962C8B-B14F-4D97-AF65-F5344CB8AC3E}">
        <p14:creationId xmlns:p14="http://schemas.microsoft.com/office/powerpoint/2010/main" val="31310911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2D2FA43-A078-4EEE-ACD7-2022B95FA384}" type="slidenum">
              <a:rPr lang="en-US"/>
              <a:pPr/>
              <a:t>121</a:t>
            </a:fld>
            <a:endParaRPr lang="en-US"/>
          </a:p>
        </p:txBody>
      </p:sp>
      <p:sp>
        <p:nvSpPr>
          <p:cNvPr id="609282" name="Rectangle 2"/>
          <p:cNvSpPr>
            <a:spLocks noGrp="1" noRot="1" noChangeAspect="1" noChangeArrowheads="1" noTextEdit="1"/>
          </p:cNvSpPr>
          <p:nvPr>
            <p:ph type="sldImg"/>
          </p:nvPr>
        </p:nvSpPr>
        <p:spPr>
          <a:xfrm>
            <a:off x="1141413" y="684213"/>
            <a:ext cx="4576762" cy="3432175"/>
          </a:xfrm>
          <a:ln/>
        </p:spPr>
      </p:sp>
      <p:sp>
        <p:nvSpPr>
          <p:cNvPr id="60928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2729045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D226455-D4BC-4A9B-AE23-647DB7AD8CD0}" type="slidenum">
              <a:rPr lang="en-US"/>
              <a:pPr/>
              <a:t>122</a:t>
            </a:fld>
            <a:endParaRPr lang="en-US"/>
          </a:p>
        </p:txBody>
      </p:sp>
      <p:sp>
        <p:nvSpPr>
          <p:cNvPr id="613378" name="Rectangle 2"/>
          <p:cNvSpPr>
            <a:spLocks noGrp="1" noRot="1" noChangeAspect="1" noChangeArrowheads="1" noTextEdit="1"/>
          </p:cNvSpPr>
          <p:nvPr>
            <p:ph type="sldImg"/>
          </p:nvPr>
        </p:nvSpPr>
        <p:spPr>
          <a:xfrm>
            <a:off x="1141413" y="684213"/>
            <a:ext cx="4576762" cy="3432175"/>
          </a:xfrm>
          <a:ln/>
        </p:spPr>
      </p:sp>
      <p:sp>
        <p:nvSpPr>
          <p:cNvPr id="61337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1713309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FD3AB04A-77A6-4433-B5CF-90ECF817D958}" type="slidenum">
              <a:rPr lang="en-US"/>
              <a:pPr/>
              <a:t>123</a:t>
            </a:fld>
            <a:endParaRPr lang="en-US"/>
          </a:p>
        </p:txBody>
      </p:sp>
      <p:sp>
        <p:nvSpPr>
          <p:cNvPr id="615426" name="Rectangle 2"/>
          <p:cNvSpPr>
            <a:spLocks noGrp="1" noRot="1" noChangeAspect="1" noChangeArrowheads="1" noTextEdit="1"/>
          </p:cNvSpPr>
          <p:nvPr>
            <p:ph type="sldImg"/>
          </p:nvPr>
        </p:nvSpPr>
        <p:spPr>
          <a:xfrm>
            <a:off x="1141413" y="684213"/>
            <a:ext cx="4576762" cy="3432175"/>
          </a:xfrm>
          <a:ln/>
        </p:spPr>
      </p:sp>
      <p:sp>
        <p:nvSpPr>
          <p:cNvPr id="615427" name="Rectangle 3"/>
          <p:cNvSpPr>
            <a:spLocks noGrp="1" noChangeArrowheads="1"/>
          </p:cNvSpPr>
          <p:nvPr>
            <p:ph type="body" idx="1"/>
          </p:nvPr>
        </p:nvSpPr>
        <p:spPr>
          <a:xfrm>
            <a:off x="685800" y="4343400"/>
            <a:ext cx="5486400" cy="4116388"/>
          </a:xfrm>
        </p:spPr>
        <p:txBody>
          <a:bodyPr/>
          <a:lstStyle/>
          <a:p>
            <a:r>
              <a:rPr lang="en-US" b="1" dirty="0"/>
              <a:t>OBJECTIVE 11-8</a:t>
            </a:r>
            <a:r>
              <a:rPr lang="en-US" b="1" dirty="0">
                <a:cs typeface="Arial" charset="0"/>
              </a:rPr>
              <a:t>| Describe the range of reactions to the death of a loved one.</a:t>
            </a:r>
          </a:p>
        </p:txBody>
      </p:sp>
    </p:spTree>
    <p:extLst>
      <p:ext uri="{BB962C8B-B14F-4D97-AF65-F5344CB8AC3E}">
        <p14:creationId xmlns:p14="http://schemas.microsoft.com/office/powerpoint/2010/main" val="3325635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621BF5BF-E86B-4955-99D5-4D658154EA8C}" type="slidenum">
              <a:rPr lang="en-US" smtClean="0"/>
              <a:pPr/>
              <a:t>124</a:t>
            </a:fld>
            <a:endParaRPr lang="en-US" dirty="0"/>
          </a:p>
        </p:txBody>
      </p:sp>
    </p:spTree>
    <p:extLst>
      <p:ext uri="{BB962C8B-B14F-4D97-AF65-F5344CB8AC3E}">
        <p14:creationId xmlns:p14="http://schemas.microsoft.com/office/powerpoint/2010/main" val="163638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F7284832-C67A-475E-9461-D6B274CAD695}" type="slidenum">
              <a:rPr lang="en-US"/>
              <a:pPr/>
              <a:t>12</a:t>
            </a:fld>
            <a:endParaRPr lang="en-US"/>
          </a:p>
        </p:txBody>
      </p:sp>
      <p:sp>
        <p:nvSpPr>
          <p:cNvPr id="472066" name="Rectangle 2"/>
          <p:cNvSpPr>
            <a:spLocks noGrp="1" noRot="1" noChangeAspect="1" noChangeArrowheads="1" noTextEdit="1"/>
          </p:cNvSpPr>
          <p:nvPr>
            <p:ph type="sldImg"/>
          </p:nvPr>
        </p:nvSpPr>
        <p:spPr>
          <a:xfrm>
            <a:off x="1141413" y="684213"/>
            <a:ext cx="4576762" cy="3432175"/>
          </a:xfrm>
          <a:ln/>
        </p:spPr>
      </p:sp>
      <p:sp>
        <p:nvSpPr>
          <p:cNvPr id="47206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2720828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0B487D6-2C99-4D96-BABD-2C87415E97AE}" type="slidenum">
              <a:rPr lang="en-US"/>
              <a:pPr/>
              <a:t>125</a:t>
            </a:fld>
            <a:endParaRPr lang="en-US"/>
          </a:p>
        </p:txBody>
      </p:sp>
      <p:sp>
        <p:nvSpPr>
          <p:cNvPr id="617474" name="Rectangle 2"/>
          <p:cNvSpPr>
            <a:spLocks noGrp="1" noRot="1" noChangeAspect="1" noChangeArrowheads="1" noTextEdit="1"/>
          </p:cNvSpPr>
          <p:nvPr>
            <p:ph type="sldImg"/>
          </p:nvPr>
        </p:nvSpPr>
        <p:spPr>
          <a:xfrm>
            <a:off x="1141413" y="684213"/>
            <a:ext cx="4576762" cy="3432175"/>
          </a:xfrm>
          <a:ln/>
        </p:spPr>
      </p:sp>
      <p:sp>
        <p:nvSpPr>
          <p:cNvPr id="617475" name="Rectangle 3"/>
          <p:cNvSpPr>
            <a:spLocks noGrp="1" noChangeArrowheads="1"/>
          </p:cNvSpPr>
          <p:nvPr>
            <p:ph type="body" idx="1"/>
          </p:nvPr>
        </p:nvSpPr>
        <p:spPr>
          <a:xfrm>
            <a:off x="685800" y="4343400"/>
            <a:ext cx="5486400" cy="4116388"/>
          </a:xfrm>
        </p:spPr>
        <p:txBody>
          <a:bodyPr/>
          <a:lstStyle/>
          <a:p>
            <a:r>
              <a:rPr lang="en-US" b="1" dirty="0"/>
              <a:t>OBJECTIVE 11-9</a:t>
            </a:r>
            <a:r>
              <a:rPr lang="en-US" b="1" dirty="0">
                <a:cs typeface="Arial" charset="0"/>
              </a:rPr>
              <a:t>| Summarize current views on continuity versus stages and stability versus change in lifelong development.</a:t>
            </a:r>
          </a:p>
        </p:txBody>
      </p:sp>
    </p:spTree>
    <p:extLst>
      <p:ext uri="{BB962C8B-B14F-4D97-AF65-F5344CB8AC3E}">
        <p14:creationId xmlns:p14="http://schemas.microsoft.com/office/powerpoint/2010/main" val="27828952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2A89A74-1A9E-4286-8574-D2C767B8D82A}" type="slidenum">
              <a:rPr lang="en-US"/>
              <a:pPr/>
              <a:t>126</a:t>
            </a:fld>
            <a:endParaRPr lang="en-US"/>
          </a:p>
        </p:txBody>
      </p:sp>
      <p:sp>
        <p:nvSpPr>
          <p:cNvPr id="619522" name="Rectangle 2"/>
          <p:cNvSpPr>
            <a:spLocks noGrp="1" noRot="1" noChangeAspect="1" noChangeArrowheads="1" noTextEdit="1"/>
          </p:cNvSpPr>
          <p:nvPr>
            <p:ph type="sldImg"/>
          </p:nvPr>
        </p:nvSpPr>
        <p:spPr>
          <a:xfrm>
            <a:off x="1141413" y="684213"/>
            <a:ext cx="4576762" cy="3432175"/>
          </a:xfrm>
          <a:ln/>
        </p:spPr>
      </p:sp>
      <p:sp>
        <p:nvSpPr>
          <p:cNvPr id="61952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55934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36D19D1-53E0-4801-B28B-F68676B7D977}" type="slidenum">
              <a:rPr lang="en-US"/>
              <a:pPr/>
              <a:t>13</a:t>
            </a:fld>
            <a:endParaRPr lang="en-US"/>
          </a:p>
        </p:txBody>
      </p:sp>
      <p:sp>
        <p:nvSpPr>
          <p:cNvPr id="474114" name="Rectangle 2"/>
          <p:cNvSpPr>
            <a:spLocks noGrp="1" noRot="1" noChangeAspect="1" noChangeArrowheads="1" noTextEdit="1"/>
          </p:cNvSpPr>
          <p:nvPr>
            <p:ph type="sldImg"/>
          </p:nvPr>
        </p:nvSpPr>
        <p:spPr>
          <a:xfrm>
            <a:off x="1141413" y="684213"/>
            <a:ext cx="4576762" cy="3432175"/>
          </a:xfrm>
          <a:ln/>
        </p:spPr>
      </p:sp>
      <p:sp>
        <p:nvSpPr>
          <p:cNvPr id="474115" name="Rectangle 3"/>
          <p:cNvSpPr>
            <a:spLocks noGrp="1" noChangeArrowheads="1"/>
          </p:cNvSpPr>
          <p:nvPr>
            <p:ph type="body" idx="1"/>
          </p:nvPr>
        </p:nvSpPr>
        <p:spPr>
          <a:xfrm>
            <a:off x="685800" y="4343400"/>
            <a:ext cx="5486400" cy="4116388"/>
          </a:xfrm>
        </p:spPr>
        <p:txBody>
          <a:bodyPr/>
          <a:lstStyle/>
          <a:p>
            <a:r>
              <a:rPr lang="en-US" b="1" dirty="0"/>
              <a:t>OBJECTIVE 9-1</a:t>
            </a:r>
            <a:r>
              <a:rPr lang="en-US" b="1" dirty="0">
                <a:cs typeface="Arial" charset="0"/>
              </a:rPr>
              <a:t>| Describe some developmental changes in the child’s brain, and explain why maturation accounts for many of our similarities.</a:t>
            </a:r>
          </a:p>
        </p:txBody>
      </p:sp>
    </p:spTree>
    <p:extLst>
      <p:ext uri="{BB962C8B-B14F-4D97-AF65-F5344CB8AC3E}">
        <p14:creationId xmlns:p14="http://schemas.microsoft.com/office/powerpoint/2010/main" val="193772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8FF0EA6-C828-4DCE-85AC-5937E199D09D}" type="slidenum">
              <a:rPr lang="en-US"/>
              <a:pPr/>
              <a:t>14</a:t>
            </a:fld>
            <a:endParaRPr lang="en-US"/>
          </a:p>
        </p:txBody>
      </p:sp>
      <p:sp>
        <p:nvSpPr>
          <p:cNvPr id="476162" name="Rectangle 2"/>
          <p:cNvSpPr>
            <a:spLocks noGrp="1" noRot="1" noChangeAspect="1" noChangeArrowheads="1" noTextEdit="1"/>
          </p:cNvSpPr>
          <p:nvPr>
            <p:ph type="sldImg"/>
          </p:nvPr>
        </p:nvSpPr>
        <p:spPr>
          <a:xfrm>
            <a:off x="1141413" y="684213"/>
            <a:ext cx="4576762" cy="3432175"/>
          </a:xfrm>
          <a:ln/>
        </p:spPr>
      </p:sp>
      <p:sp>
        <p:nvSpPr>
          <p:cNvPr id="47616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347196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Psychology 7e in Modules</a:t>
            </a:r>
          </a:p>
        </p:txBody>
      </p:sp>
      <p:sp>
        <p:nvSpPr>
          <p:cNvPr id="6" name="Slide Number Placeholder 5"/>
          <p:cNvSpPr>
            <a:spLocks noGrp="1"/>
          </p:cNvSpPr>
          <p:nvPr>
            <p:ph type="sldNum" sz="quarter" idx="12"/>
          </p:nvPr>
        </p:nvSpPr>
        <p:spPr/>
        <p:txBody>
          <a:bodyPr/>
          <a:lstStyle>
            <a:lvl1pPr>
              <a:defRPr/>
            </a:lvl1pPr>
          </a:lstStyle>
          <a:p>
            <a:fld id="{8A1872F9-57E1-4DDB-9856-E9D2C169CE2F}" type="slidenum">
              <a:rPr lang="en-US"/>
              <a:pPr/>
              <a:t>‹#›</a:t>
            </a:fld>
            <a:endParaRPr lang="en-US"/>
          </a:p>
        </p:txBody>
      </p:sp>
    </p:spTree>
    <p:extLst>
      <p:ext uri="{BB962C8B-B14F-4D97-AF65-F5344CB8AC3E}">
        <p14:creationId xmlns:p14="http://schemas.microsoft.com/office/powerpoint/2010/main" val="650935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Psychology 7e in Modules</a:t>
            </a:r>
          </a:p>
        </p:txBody>
      </p:sp>
      <p:sp>
        <p:nvSpPr>
          <p:cNvPr id="6" name="Slide Number Placeholder 5"/>
          <p:cNvSpPr>
            <a:spLocks noGrp="1"/>
          </p:cNvSpPr>
          <p:nvPr>
            <p:ph type="sldNum" sz="quarter" idx="12"/>
          </p:nvPr>
        </p:nvSpPr>
        <p:spPr/>
        <p:txBody>
          <a:bodyPr/>
          <a:lstStyle>
            <a:lvl1pPr>
              <a:defRPr/>
            </a:lvl1pPr>
          </a:lstStyle>
          <a:p>
            <a:fld id="{87C99C61-507D-41D1-BBE1-40BCB2D366EF}" type="slidenum">
              <a:rPr lang="en-US"/>
              <a:pPr/>
              <a:t>‹#›</a:t>
            </a:fld>
            <a:endParaRPr lang="en-US"/>
          </a:p>
        </p:txBody>
      </p:sp>
    </p:spTree>
    <p:extLst>
      <p:ext uri="{BB962C8B-B14F-4D97-AF65-F5344CB8AC3E}">
        <p14:creationId xmlns:p14="http://schemas.microsoft.com/office/powerpoint/2010/main" val="58258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Psychology 7e in Modules</a:t>
            </a:r>
          </a:p>
        </p:txBody>
      </p:sp>
      <p:sp>
        <p:nvSpPr>
          <p:cNvPr id="6" name="Slide Number Placeholder 5"/>
          <p:cNvSpPr>
            <a:spLocks noGrp="1"/>
          </p:cNvSpPr>
          <p:nvPr>
            <p:ph type="sldNum" sz="quarter" idx="12"/>
          </p:nvPr>
        </p:nvSpPr>
        <p:spPr/>
        <p:txBody>
          <a:bodyPr/>
          <a:lstStyle>
            <a:lvl1pPr>
              <a:defRPr/>
            </a:lvl1pPr>
          </a:lstStyle>
          <a:p>
            <a:fld id="{12D41EA8-E970-4A12-9221-BB811106892A}" type="slidenum">
              <a:rPr lang="en-US"/>
              <a:pPr/>
              <a:t>‹#›</a:t>
            </a:fld>
            <a:endParaRPr lang="en-US"/>
          </a:p>
        </p:txBody>
      </p:sp>
    </p:spTree>
    <p:extLst>
      <p:ext uri="{BB962C8B-B14F-4D97-AF65-F5344CB8AC3E}">
        <p14:creationId xmlns:p14="http://schemas.microsoft.com/office/powerpoint/2010/main" val="330391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r>
              <a:rPr lang="en-US"/>
              <a:t>Psychology 7e in Modules</a:t>
            </a: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BC37C0F-A86D-4CE6-8801-E534D8E00D78}" type="slidenum">
              <a:rPr lang="en-US"/>
              <a:pPr/>
              <a:t>‹#›</a:t>
            </a:fld>
            <a:endParaRPr lang="en-US"/>
          </a:p>
        </p:txBody>
      </p:sp>
    </p:spTree>
    <p:extLst>
      <p:ext uri="{BB962C8B-B14F-4D97-AF65-F5344CB8AC3E}">
        <p14:creationId xmlns:p14="http://schemas.microsoft.com/office/powerpoint/2010/main" val="2326887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Psychology 7e in Modules</a:t>
            </a:r>
          </a:p>
        </p:txBody>
      </p:sp>
      <p:sp>
        <p:nvSpPr>
          <p:cNvPr id="6" name="Slide Number Placeholder 5"/>
          <p:cNvSpPr>
            <a:spLocks noGrp="1"/>
          </p:cNvSpPr>
          <p:nvPr>
            <p:ph type="sldNum" sz="quarter" idx="12"/>
          </p:nvPr>
        </p:nvSpPr>
        <p:spPr/>
        <p:txBody>
          <a:bodyPr/>
          <a:lstStyle>
            <a:lvl1pPr>
              <a:defRPr/>
            </a:lvl1pPr>
          </a:lstStyle>
          <a:p>
            <a:fld id="{97AA607D-8956-440C-805B-DB084A728E0A}" type="slidenum">
              <a:rPr lang="en-US"/>
              <a:pPr/>
              <a:t>‹#›</a:t>
            </a:fld>
            <a:endParaRPr lang="en-US"/>
          </a:p>
        </p:txBody>
      </p:sp>
    </p:spTree>
    <p:extLst>
      <p:ext uri="{BB962C8B-B14F-4D97-AF65-F5344CB8AC3E}">
        <p14:creationId xmlns:p14="http://schemas.microsoft.com/office/powerpoint/2010/main" val="401913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Psychology 7e in Modules</a:t>
            </a:r>
          </a:p>
        </p:txBody>
      </p:sp>
      <p:sp>
        <p:nvSpPr>
          <p:cNvPr id="6" name="Slide Number Placeholder 5"/>
          <p:cNvSpPr>
            <a:spLocks noGrp="1"/>
          </p:cNvSpPr>
          <p:nvPr>
            <p:ph type="sldNum" sz="quarter" idx="12"/>
          </p:nvPr>
        </p:nvSpPr>
        <p:spPr/>
        <p:txBody>
          <a:bodyPr/>
          <a:lstStyle>
            <a:lvl1pPr>
              <a:defRPr/>
            </a:lvl1pPr>
          </a:lstStyle>
          <a:p>
            <a:fld id="{59864910-AEF7-45E6-8AA6-F6FB05D1CB0A}" type="slidenum">
              <a:rPr lang="en-US"/>
              <a:pPr/>
              <a:t>‹#›</a:t>
            </a:fld>
            <a:endParaRPr lang="en-US"/>
          </a:p>
        </p:txBody>
      </p:sp>
    </p:spTree>
    <p:extLst>
      <p:ext uri="{BB962C8B-B14F-4D97-AF65-F5344CB8AC3E}">
        <p14:creationId xmlns:p14="http://schemas.microsoft.com/office/powerpoint/2010/main" val="9584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Psychology 7e in Modules</a:t>
            </a:r>
          </a:p>
        </p:txBody>
      </p:sp>
      <p:sp>
        <p:nvSpPr>
          <p:cNvPr id="7" name="Slide Number Placeholder 6"/>
          <p:cNvSpPr>
            <a:spLocks noGrp="1"/>
          </p:cNvSpPr>
          <p:nvPr>
            <p:ph type="sldNum" sz="quarter" idx="12"/>
          </p:nvPr>
        </p:nvSpPr>
        <p:spPr/>
        <p:txBody>
          <a:bodyPr/>
          <a:lstStyle>
            <a:lvl1pPr>
              <a:defRPr/>
            </a:lvl1pPr>
          </a:lstStyle>
          <a:p>
            <a:fld id="{809937EA-AEDE-40F9-8760-51C78B079179}" type="slidenum">
              <a:rPr lang="en-US"/>
              <a:pPr/>
              <a:t>‹#›</a:t>
            </a:fld>
            <a:endParaRPr lang="en-US"/>
          </a:p>
        </p:txBody>
      </p:sp>
    </p:spTree>
    <p:extLst>
      <p:ext uri="{BB962C8B-B14F-4D97-AF65-F5344CB8AC3E}">
        <p14:creationId xmlns:p14="http://schemas.microsoft.com/office/powerpoint/2010/main" val="278016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Psychology 7e in Modules</a:t>
            </a:r>
          </a:p>
        </p:txBody>
      </p:sp>
      <p:sp>
        <p:nvSpPr>
          <p:cNvPr id="9" name="Slide Number Placeholder 8"/>
          <p:cNvSpPr>
            <a:spLocks noGrp="1"/>
          </p:cNvSpPr>
          <p:nvPr>
            <p:ph type="sldNum" sz="quarter" idx="12"/>
          </p:nvPr>
        </p:nvSpPr>
        <p:spPr/>
        <p:txBody>
          <a:bodyPr/>
          <a:lstStyle>
            <a:lvl1pPr>
              <a:defRPr/>
            </a:lvl1pPr>
          </a:lstStyle>
          <a:p>
            <a:fld id="{A803D10D-1D41-4B79-B95C-274640D86CDE}" type="slidenum">
              <a:rPr lang="en-US"/>
              <a:pPr/>
              <a:t>‹#›</a:t>
            </a:fld>
            <a:endParaRPr lang="en-US"/>
          </a:p>
        </p:txBody>
      </p:sp>
    </p:spTree>
    <p:extLst>
      <p:ext uri="{BB962C8B-B14F-4D97-AF65-F5344CB8AC3E}">
        <p14:creationId xmlns:p14="http://schemas.microsoft.com/office/powerpoint/2010/main" val="54998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Psychology 7e in Modules</a:t>
            </a:r>
          </a:p>
        </p:txBody>
      </p:sp>
      <p:sp>
        <p:nvSpPr>
          <p:cNvPr id="5" name="Slide Number Placeholder 4"/>
          <p:cNvSpPr>
            <a:spLocks noGrp="1"/>
          </p:cNvSpPr>
          <p:nvPr>
            <p:ph type="sldNum" sz="quarter" idx="12"/>
          </p:nvPr>
        </p:nvSpPr>
        <p:spPr/>
        <p:txBody>
          <a:bodyPr/>
          <a:lstStyle>
            <a:lvl1pPr>
              <a:defRPr/>
            </a:lvl1pPr>
          </a:lstStyle>
          <a:p>
            <a:fld id="{6C6A3AD4-7A29-45AA-B859-4A7382DC93C2}" type="slidenum">
              <a:rPr lang="en-US"/>
              <a:pPr/>
              <a:t>‹#›</a:t>
            </a:fld>
            <a:endParaRPr lang="en-US"/>
          </a:p>
        </p:txBody>
      </p:sp>
    </p:spTree>
    <p:extLst>
      <p:ext uri="{BB962C8B-B14F-4D97-AF65-F5344CB8AC3E}">
        <p14:creationId xmlns:p14="http://schemas.microsoft.com/office/powerpoint/2010/main" val="326471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Psychology 7e in Modules</a:t>
            </a:r>
          </a:p>
        </p:txBody>
      </p:sp>
      <p:sp>
        <p:nvSpPr>
          <p:cNvPr id="4" name="Slide Number Placeholder 3"/>
          <p:cNvSpPr>
            <a:spLocks noGrp="1"/>
          </p:cNvSpPr>
          <p:nvPr>
            <p:ph type="sldNum" sz="quarter" idx="12"/>
          </p:nvPr>
        </p:nvSpPr>
        <p:spPr/>
        <p:txBody>
          <a:bodyPr/>
          <a:lstStyle>
            <a:lvl1pPr>
              <a:defRPr/>
            </a:lvl1pPr>
          </a:lstStyle>
          <a:p>
            <a:fld id="{CFB067B7-7275-45C6-80DC-D801F365973B}" type="slidenum">
              <a:rPr lang="en-US"/>
              <a:pPr/>
              <a:t>‹#›</a:t>
            </a:fld>
            <a:endParaRPr lang="en-US"/>
          </a:p>
        </p:txBody>
      </p:sp>
    </p:spTree>
    <p:extLst>
      <p:ext uri="{BB962C8B-B14F-4D97-AF65-F5344CB8AC3E}">
        <p14:creationId xmlns:p14="http://schemas.microsoft.com/office/powerpoint/2010/main" val="105007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Psychology 7e in Modules</a:t>
            </a:r>
          </a:p>
        </p:txBody>
      </p:sp>
      <p:sp>
        <p:nvSpPr>
          <p:cNvPr id="7" name="Slide Number Placeholder 6"/>
          <p:cNvSpPr>
            <a:spLocks noGrp="1"/>
          </p:cNvSpPr>
          <p:nvPr>
            <p:ph type="sldNum" sz="quarter" idx="12"/>
          </p:nvPr>
        </p:nvSpPr>
        <p:spPr/>
        <p:txBody>
          <a:bodyPr/>
          <a:lstStyle>
            <a:lvl1pPr>
              <a:defRPr/>
            </a:lvl1pPr>
          </a:lstStyle>
          <a:p>
            <a:fld id="{1AA1954B-0F5C-4952-8899-A15882A15174}" type="slidenum">
              <a:rPr lang="en-US"/>
              <a:pPr/>
              <a:t>‹#›</a:t>
            </a:fld>
            <a:endParaRPr lang="en-US"/>
          </a:p>
        </p:txBody>
      </p:sp>
    </p:spTree>
    <p:extLst>
      <p:ext uri="{BB962C8B-B14F-4D97-AF65-F5344CB8AC3E}">
        <p14:creationId xmlns:p14="http://schemas.microsoft.com/office/powerpoint/2010/main" val="1602802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Psychology 7e in Modules</a:t>
            </a:r>
          </a:p>
        </p:txBody>
      </p:sp>
      <p:sp>
        <p:nvSpPr>
          <p:cNvPr id="7" name="Slide Number Placeholder 6"/>
          <p:cNvSpPr>
            <a:spLocks noGrp="1"/>
          </p:cNvSpPr>
          <p:nvPr>
            <p:ph type="sldNum" sz="quarter" idx="12"/>
          </p:nvPr>
        </p:nvSpPr>
        <p:spPr/>
        <p:txBody>
          <a:bodyPr/>
          <a:lstStyle>
            <a:lvl1pPr>
              <a:defRPr/>
            </a:lvl1pPr>
          </a:lstStyle>
          <a:p>
            <a:fld id="{A21830D8-8DCC-4DB6-BB85-AE915569E95E}" type="slidenum">
              <a:rPr lang="en-US"/>
              <a:pPr/>
              <a:t>‹#›</a:t>
            </a:fld>
            <a:endParaRPr lang="en-US"/>
          </a:p>
        </p:txBody>
      </p:sp>
    </p:spTree>
    <p:extLst>
      <p:ext uri="{BB962C8B-B14F-4D97-AF65-F5344CB8AC3E}">
        <p14:creationId xmlns:p14="http://schemas.microsoft.com/office/powerpoint/2010/main" val="2891075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Berlin Sans FB" pitchFamily="34" charset="0"/>
              </a:defRPr>
            </a:lvl1pPr>
          </a:lstStyle>
          <a:p>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Berlin Sans FB" pitchFamily="34" charset="0"/>
              </a:defRPr>
            </a:lvl1pPr>
          </a:lstStyle>
          <a:p>
            <a:r>
              <a:rPr lang="en-US" dirty="0" smtClean="0"/>
              <a:t>Psychology 7e in Modules</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Berlin Sans FB" pitchFamily="34" charset="0"/>
              </a:defRPr>
            </a:lvl1pPr>
          </a:lstStyle>
          <a:p>
            <a:fld id="{5ACCA4CA-987E-4CC1-A161-208E81DFA85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tx2"/>
          </a:solidFill>
          <a:latin typeface="Berlin Sans FB"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Berlin Sans FB" pitchFamily="34" charset="0"/>
          <a:ea typeface="+mn-ea"/>
          <a:cs typeface="+mn-cs"/>
        </a:defRPr>
      </a:lvl1pPr>
      <a:lvl2pPr marL="742950" indent="-285750" algn="l" rtl="0" fontAlgn="base">
        <a:spcBef>
          <a:spcPct val="20000"/>
        </a:spcBef>
        <a:spcAft>
          <a:spcPct val="0"/>
        </a:spcAft>
        <a:buChar char="–"/>
        <a:defRPr sz="2800">
          <a:solidFill>
            <a:schemeClr val="tx1"/>
          </a:solidFill>
          <a:latin typeface="Berlin Sans FB" pitchFamily="34" charset="0"/>
        </a:defRPr>
      </a:lvl2pPr>
      <a:lvl3pPr marL="1143000" indent="-228600" algn="l" rtl="0" fontAlgn="base">
        <a:spcBef>
          <a:spcPct val="20000"/>
        </a:spcBef>
        <a:spcAft>
          <a:spcPct val="0"/>
        </a:spcAft>
        <a:buChar char="•"/>
        <a:defRPr sz="2400">
          <a:solidFill>
            <a:schemeClr val="tx1"/>
          </a:solidFill>
          <a:latin typeface="Berlin Sans FB" pitchFamily="34" charset="0"/>
        </a:defRPr>
      </a:lvl3pPr>
      <a:lvl4pPr marL="1600200" indent="-228600" algn="l" rtl="0" fontAlgn="base">
        <a:spcBef>
          <a:spcPct val="20000"/>
        </a:spcBef>
        <a:spcAft>
          <a:spcPct val="0"/>
        </a:spcAft>
        <a:buChar char="–"/>
        <a:defRPr sz="2000">
          <a:solidFill>
            <a:schemeClr val="tx1"/>
          </a:solidFill>
          <a:latin typeface="Berlin Sans FB" pitchFamily="34" charset="0"/>
        </a:defRPr>
      </a:lvl4pPr>
      <a:lvl5pPr marL="2057400" indent="-228600" algn="l" rtl="0" fontAlgn="base">
        <a:spcBef>
          <a:spcPct val="20000"/>
        </a:spcBef>
        <a:spcAft>
          <a:spcPct val="0"/>
        </a:spcAft>
        <a:buChar char="»"/>
        <a:defRPr sz="2000">
          <a:solidFill>
            <a:schemeClr val="tx1"/>
          </a:solidFill>
          <a:latin typeface="Berlin Sans FB"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www.youtube.com/watch?v=P8SLJ_7KRWs"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youtube.com/watch?v=G_Z3lmidmrY"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pbs.org/wgbh/pages/frontline/video/flv/generic.html?s=frol02p392&amp;continuous=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youtube.com/watch?v=QoNkz6UZWdQ"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9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lstStyle/>
          <a:p>
            <a:r>
              <a:rPr lang="en-US" dirty="0" smtClean="0"/>
              <a:t>Development</a:t>
            </a:r>
            <a:endParaRPr lang="en-US" dirty="0"/>
          </a:p>
        </p:txBody>
      </p:sp>
    </p:spTree>
    <p:extLst>
      <p:ext uri="{BB962C8B-B14F-4D97-AF65-F5344CB8AC3E}">
        <p14:creationId xmlns:p14="http://schemas.microsoft.com/office/powerpoint/2010/main" val="2339316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ctrTitle"/>
          </p:nvPr>
        </p:nvSpPr>
        <p:spPr>
          <a:xfrm>
            <a:off x="609600" y="-609600"/>
            <a:ext cx="7681912" cy="3186113"/>
          </a:xfrm>
        </p:spPr>
        <p:txBody>
          <a:bodyPr/>
          <a:lstStyle/>
          <a:p>
            <a:r>
              <a:rPr lang="en-US" altLang="en-US" sz="5400" dirty="0">
                <a:solidFill>
                  <a:schemeClr val="tx1"/>
                </a:solidFill>
                <a:latin typeface="Berlin Sans FB" pitchFamily="34" charset="0"/>
              </a:rPr>
              <a:t>Infancy and Childhood</a:t>
            </a:r>
            <a:br>
              <a:rPr lang="en-US" altLang="en-US" sz="5400" dirty="0">
                <a:solidFill>
                  <a:schemeClr val="tx1"/>
                </a:solidFill>
                <a:latin typeface="Berlin Sans FB" pitchFamily="34" charset="0"/>
              </a:rPr>
            </a:br>
            <a:endParaRPr lang="en-US" sz="4000" dirty="0">
              <a:solidFill>
                <a:schemeClr val="tx1"/>
              </a:solidFill>
              <a:latin typeface="Berlin Sans FB" pitchFamily="34" charset="0"/>
              <a:cs typeface="Times" charset="0"/>
            </a:endParaRPr>
          </a:p>
        </p:txBody>
      </p:sp>
      <p:sp>
        <p:nvSpPr>
          <p:cNvPr id="3" name="TextBox 2"/>
          <p:cNvSpPr txBox="1"/>
          <p:nvPr/>
        </p:nvSpPr>
        <p:spPr>
          <a:xfrm>
            <a:off x="1592943" y="2971800"/>
            <a:ext cx="5867400" cy="3624582"/>
          </a:xfrm>
          <a:prstGeom prst="rect">
            <a:avLst/>
          </a:prstGeom>
          <a:noFill/>
        </p:spPr>
        <p:txBody>
          <a:bodyPr wrap="square" rtlCol="0">
            <a:spAutoFit/>
          </a:bodyPr>
          <a:lstStyle/>
          <a:p>
            <a:pPr marL="342900" marR="0" lvl="0" indent="-342900">
              <a:lnSpc>
                <a:spcPct val="115000"/>
              </a:lnSpc>
              <a:spcBef>
                <a:spcPts val="0"/>
              </a:spcBef>
              <a:spcAft>
                <a:spcPts val="0"/>
              </a:spcAft>
              <a:buFont typeface="Symbol"/>
              <a:buChar char=""/>
            </a:pPr>
            <a:r>
              <a:rPr lang="en-US" sz="2800" dirty="0" smtClean="0">
                <a:latin typeface="Berlin Sans FB" pitchFamily="34" charset="0"/>
                <a:ea typeface="Times New Roman"/>
                <a:cs typeface="Times New Roman"/>
              </a:rPr>
              <a:t>Infant development</a:t>
            </a:r>
          </a:p>
          <a:p>
            <a:pPr marL="342900" marR="0" lvl="0" indent="-342900">
              <a:lnSpc>
                <a:spcPct val="115000"/>
              </a:lnSpc>
              <a:spcBef>
                <a:spcPts val="0"/>
              </a:spcBef>
              <a:spcAft>
                <a:spcPts val="0"/>
              </a:spcAft>
              <a:buFont typeface="Symbol"/>
              <a:buChar char=""/>
            </a:pPr>
            <a:r>
              <a:rPr lang="en-US" sz="2800" dirty="0" smtClean="0">
                <a:latin typeface="Berlin Sans FB" pitchFamily="34" charset="0"/>
                <a:ea typeface="Times New Roman"/>
                <a:cs typeface="Times New Roman"/>
              </a:rPr>
              <a:t>Cognitive </a:t>
            </a:r>
            <a:r>
              <a:rPr lang="en-US" sz="2800" dirty="0">
                <a:latin typeface="Berlin Sans FB" pitchFamily="34" charset="0"/>
                <a:ea typeface="Times New Roman"/>
                <a:cs typeface="Times New Roman"/>
              </a:rPr>
              <a:t>development theory</a:t>
            </a:r>
          </a:p>
          <a:p>
            <a:pPr marL="342900" marR="0" lvl="0" indent="-342900">
              <a:lnSpc>
                <a:spcPct val="115000"/>
              </a:lnSpc>
              <a:spcBef>
                <a:spcPts val="0"/>
              </a:spcBef>
              <a:spcAft>
                <a:spcPts val="0"/>
              </a:spcAft>
              <a:buFont typeface="Symbol"/>
              <a:buChar char=""/>
            </a:pPr>
            <a:r>
              <a:rPr lang="en-US" sz="2800" dirty="0">
                <a:latin typeface="Berlin Sans FB" pitchFamily="34" charset="0"/>
                <a:ea typeface="Times New Roman"/>
                <a:cs typeface="Times New Roman"/>
              </a:rPr>
              <a:t>Attachment</a:t>
            </a:r>
          </a:p>
          <a:p>
            <a:pPr marL="342900" marR="0" lvl="0" indent="-342900">
              <a:lnSpc>
                <a:spcPct val="115000"/>
              </a:lnSpc>
              <a:spcBef>
                <a:spcPts val="0"/>
              </a:spcBef>
              <a:spcAft>
                <a:spcPts val="0"/>
              </a:spcAft>
              <a:buFont typeface="Symbol"/>
              <a:buChar char=""/>
            </a:pPr>
            <a:r>
              <a:rPr lang="en-US" sz="2800" dirty="0">
                <a:latin typeface="Berlin Sans FB" pitchFamily="34" charset="0"/>
                <a:ea typeface="Times New Roman"/>
                <a:cs typeface="Times New Roman"/>
              </a:rPr>
              <a:t>Parenting styles</a:t>
            </a:r>
          </a:p>
          <a:p>
            <a:pPr marL="342900" marR="0" lvl="0" indent="-342900">
              <a:lnSpc>
                <a:spcPct val="115000"/>
              </a:lnSpc>
              <a:spcBef>
                <a:spcPts val="0"/>
              </a:spcBef>
              <a:spcAft>
                <a:spcPts val="1000"/>
              </a:spcAft>
              <a:buFont typeface="Symbol"/>
              <a:buChar char=""/>
            </a:pPr>
            <a:r>
              <a:rPr lang="en-US" sz="2800" dirty="0">
                <a:latin typeface="Berlin Sans FB" pitchFamily="34" charset="0"/>
                <a:ea typeface="Times New Roman"/>
                <a:cs typeface="Times New Roman"/>
              </a:rPr>
              <a:t>Psychosocial development theory</a:t>
            </a:r>
          </a:p>
          <a:p>
            <a:pPr marL="342900" marR="0" lvl="0" indent="-342900">
              <a:lnSpc>
                <a:spcPct val="115000"/>
              </a:lnSpc>
              <a:spcBef>
                <a:spcPts val="0"/>
              </a:spcBef>
              <a:spcAft>
                <a:spcPts val="0"/>
              </a:spcAft>
              <a:buFont typeface="Symbol"/>
              <a:buChar char=""/>
            </a:pPr>
            <a:endParaRPr lang="en-US" sz="2800" dirty="0" smtClean="0">
              <a:latin typeface="Berlin Sans FB" pitchFamily="34" charset="0"/>
              <a:ea typeface="Times New Roman"/>
              <a:cs typeface="Times New Roman"/>
            </a:endParaRPr>
          </a:p>
          <a:p>
            <a:endParaRPr lang="en-US" sz="2800" dirty="0">
              <a:latin typeface="Berlin Sans FB" pitchFamily="34" charset="0"/>
            </a:endParaRPr>
          </a:p>
        </p:txBody>
      </p:sp>
    </p:spTree>
    <p:extLst>
      <p:ext uri="{BB962C8B-B14F-4D97-AF65-F5344CB8AC3E}">
        <p14:creationId xmlns:p14="http://schemas.microsoft.com/office/powerpoint/2010/main" val="29739937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Emerging Adulthood</a:t>
            </a:r>
          </a:p>
        </p:txBody>
      </p:sp>
      <p:sp>
        <p:nvSpPr>
          <p:cNvPr id="571395" name="Rectangle 3"/>
          <p:cNvSpPr>
            <a:spLocks noChangeArrowheads="1"/>
          </p:cNvSpPr>
          <p:nvPr/>
        </p:nvSpPr>
        <p:spPr bwMode="auto">
          <a:xfrm>
            <a:off x="519113" y="1600200"/>
            <a:ext cx="816768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Emerging adulthood spans from 18-25 years. During this time young adults live with their parents and attend college or work. They marry on average in their mid-twenties.</a:t>
            </a:r>
          </a:p>
        </p:txBody>
      </p:sp>
      <p:pic>
        <p:nvPicPr>
          <p:cNvPr id="571396"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1513" y="3390900"/>
            <a:ext cx="7772400" cy="290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1397" name="Text Box 5"/>
          <p:cNvSpPr txBox="1">
            <a:spLocks noChangeArrowheads="1"/>
          </p:cNvSpPr>
          <p:nvPr/>
        </p:nvSpPr>
        <p:spPr bwMode="auto">
          <a:xfrm rot="5400000">
            <a:off x="7949650" y="5496640"/>
            <a:ext cx="122982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Ariel </a:t>
            </a:r>
            <a:r>
              <a:rPr lang="en-US" sz="1000" dirty="0" err="1">
                <a:latin typeface="Berlin Sans FB" pitchFamily="34" charset="0"/>
              </a:rPr>
              <a:t>Skelley</a:t>
            </a:r>
            <a:r>
              <a:rPr lang="en-US" sz="1000" dirty="0">
                <a:latin typeface="Berlin Sans FB" pitchFamily="34" charset="0"/>
              </a:rPr>
              <a:t>/ Corbis</a:t>
            </a:r>
          </a:p>
        </p:txBody>
      </p:sp>
    </p:spTree>
    <p:extLst>
      <p:ext uri="{BB962C8B-B14F-4D97-AF65-F5344CB8AC3E}">
        <p14:creationId xmlns:p14="http://schemas.microsoft.com/office/powerpoint/2010/main" val="640340391"/>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Adulthood</a:t>
            </a:r>
            <a:endParaRPr lang="en-US" dirty="0"/>
          </a:p>
        </p:txBody>
      </p:sp>
      <p:sp>
        <p:nvSpPr>
          <p:cNvPr id="3" name="Content Placeholder 2"/>
          <p:cNvSpPr>
            <a:spLocks noGrp="1"/>
          </p:cNvSpPr>
          <p:nvPr>
            <p:ph idx="1"/>
          </p:nvPr>
        </p:nvSpPr>
        <p:spPr>
          <a:xfrm>
            <a:off x="0" y="1600200"/>
            <a:ext cx="4267200" cy="4876800"/>
          </a:xfrm>
        </p:spPr>
        <p:txBody>
          <a:bodyPr/>
          <a:lstStyle/>
          <a:p>
            <a:r>
              <a:rPr lang="en-US" sz="2400" dirty="0" smtClean="0"/>
              <a:t>Where do you see yourself one year from now? Five years? Ten years? Twenty years?</a:t>
            </a:r>
          </a:p>
          <a:p>
            <a:r>
              <a:rPr lang="en-US" sz="2400" dirty="0" smtClean="0"/>
              <a:t>What is your attitude about going to college? Why do you feel you have this attitude?</a:t>
            </a:r>
          </a:p>
          <a:p>
            <a:r>
              <a:rPr lang="en-US" sz="2400" dirty="0" smtClean="0"/>
              <a:t>What are your career/work plans?</a:t>
            </a:r>
          </a:p>
          <a:p>
            <a:r>
              <a:rPr lang="en-US" sz="2400" dirty="0" smtClean="0"/>
              <a:t>Do you feel your plans for the next few years are solid or do you hope your purpose in life will soon reveal itself?</a:t>
            </a:r>
            <a:endParaRPr lang="en-US" sz="2400" dirty="0"/>
          </a:p>
        </p:txBody>
      </p:sp>
      <p:sp>
        <p:nvSpPr>
          <p:cNvPr id="4" name="Slide Number Placeholder 3"/>
          <p:cNvSpPr>
            <a:spLocks noGrp="1"/>
          </p:cNvSpPr>
          <p:nvPr>
            <p:ph type="sldNum" sz="quarter" idx="12"/>
          </p:nvPr>
        </p:nvSpPr>
        <p:spPr/>
        <p:txBody>
          <a:bodyPr/>
          <a:lstStyle/>
          <a:p>
            <a:fld id="{97AA607D-8956-440C-805B-DB084A728E0A}" type="slidenum">
              <a:rPr lang="en-US" smtClean="0"/>
              <a:pPr/>
              <a:t>101</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3999"/>
            <a:ext cx="462685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59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a:latin typeface="Times New Roman" panose="02020603050405020304" pitchFamily="18" charset="0"/>
              </a:rPr>
              <a:t>Social Clock</a:t>
            </a:r>
          </a:p>
        </p:txBody>
      </p:sp>
      <p:sp>
        <p:nvSpPr>
          <p:cNvPr id="140291" name="Rectangle 3"/>
          <p:cNvSpPr>
            <a:spLocks noGrp="1" noChangeArrowheads="1"/>
          </p:cNvSpPr>
          <p:nvPr>
            <p:ph type="body" idx="1"/>
          </p:nvPr>
        </p:nvSpPr>
        <p:spPr>
          <a:xfrm>
            <a:off x="457200" y="1600200"/>
            <a:ext cx="8001000" cy="4525963"/>
          </a:xfrm>
        </p:spPr>
        <p:txBody>
          <a:bodyPr/>
          <a:lstStyle/>
          <a:p>
            <a:r>
              <a:rPr lang="en-US" altLang="en-US" sz="3600">
                <a:latin typeface="Times New Roman" panose="02020603050405020304" pitchFamily="18" charset="0"/>
              </a:rPr>
              <a:t>Culturally (society’s) preferred timing of social events such as marriage, parenthood, and retirement</a:t>
            </a:r>
          </a:p>
          <a:p>
            <a:r>
              <a:rPr lang="en-US" altLang="en-US" sz="3600">
                <a:latin typeface="Times New Roman" panose="02020603050405020304" pitchFamily="18" charset="0"/>
              </a:rPr>
              <a:t>The “best” timing for certain life events</a:t>
            </a:r>
          </a:p>
          <a:p>
            <a:r>
              <a:rPr lang="en-US" altLang="en-US" sz="3600">
                <a:latin typeface="Times New Roman" panose="02020603050405020304" pitchFamily="18" charset="0"/>
              </a:rPr>
              <a:t>The timing varies from culture to culture.</a:t>
            </a:r>
          </a:p>
        </p:txBody>
      </p:sp>
    </p:spTree>
    <p:extLst>
      <p:ext uri="{BB962C8B-B14F-4D97-AF65-F5344CB8AC3E}">
        <p14:creationId xmlns:p14="http://schemas.microsoft.com/office/powerpoint/2010/main" val="32177543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ctrTitle"/>
          </p:nvPr>
        </p:nvSpPr>
        <p:spPr>
          <a:xfrm>
            <a:off x="0" y="533400"/>
            <a:ext cx="9144000" cy="1662112"/>
          </a:xfrm>
        </p:spPr>
        <p:txBody>
          <a:bodyPr/>
          <a:lstStyle/>
          <a:p>
            <a:r>
              <a:rPr lang="en-US" altLang="en-US" sz="5400" dirty="0" smtClean="0">
                <a:solidFill>
                  <a:schemeClr val="tx1"/>
                </a:solidFill>
                <a:latin typeface="Berlin Sans FB" pitchFamily="34" charset="0"/>
              </a:rPr>
              <a:t>Adulthood</a:t>
            </a:r>
            <a:r>
              <a:rPr lang="en-US" altLang="en-US" sz="5400" dirty="0">
                <a:solidFill>
                  <a:schemeClr val="tx1"/>
                </a:solidFill>
                <a:latin typeface="Berlin Sans FB" pitchFamily="34" charset="0"/>
              </a:rPr>
              <a:t/>
            </a:r>
            <a:br>
              <a:rPr lang="en-US" altLang="en-US" sz="5400" dirty="0">
                <a:solidFill>
                  <a:schemeClr val="tx1"/>
                </a:solidFill>
                <a:latin typeface="Berlin Sans FB" pitchFamily="34" charset="0"/>
              </a:rPr>
            </a:br>
            <a:endParaRPr lang="en-US" sz="4000" dirty="0">
              <a:solidFill>
                <a:schemeClr val="tx1"/>
              </a:solidFill>
              <a:latin typeface="Berlin Sans FB" pitchFamily="34" charset="0"/>
              <a:cs typeface="Times" charset="0"/>
            </a:endParaRPr>
          </a:p>
        </p:txBody>
      </p:sp>
      <p:sp>
        <p:nvSpPr>
          <p:cNvPr id="3" name="Rectangle 2"/>
          <p:cNvSpPr/>
          <p:nvPr/>
        </p:nvSpPr>
        <p:spPr>
          <a:xfrm>
            <a:off x="2286000" y="2905011"/>
            <a:ext cx="4572000" cy="1534972"/>
          </a:xfrm>
          <a:prstGeom prst="rect">
            <a:avLst/>
          </a:prstGeom>
        </p:spPr>
        <p:txBody>
          <a:bodyPr>
            <a:spAutoFit/>
          </a:bodyPr>
          <a:lstStyle/>
          <a:p>
            <a:pPr marL="342900" marR="0" lvl="0" indent="-342900">
              <a:lnSpc>
                <a:spcPct val="115000"/>
              </a:lnSpc>
              <a:spcBef>
                <a:spcPts val="0"/>
              </a:spcBef>
              <a:spcAft>
                <a:spcPts val="0"/>
              </a:spcAft>
              <a:buFont typeface="Symbol"/>
              <a:buChar char=""/>
            </a:pPr>
            <a:r>
              <a:rPr lang="en-US" sz="2800" dirty="0">
                <a:latin typeface="Berlin Sans FB" pitchFamily="34" charset="0"/>
                <a:ea typeface="Times New Roman"/>
                <a:cs typeface="Times New Roman"/>
              </a:rPr>
              <a:t>Adult development</a:t>
            </a:r>
          </a:p>
          <a:p>
            <a:pPr marL="342900" marR="0" lvl="0" indent="-342900">
              <a:lnSpc>
                <a:spcPct val="115000"/>
              </a:lnSpc>
              <a:spcBef>
                <a:spcPts val="0"/>
              </a:spcBef>
              <a:spcAft>
                <a:spcPts val="0"/>
              </a:spcAft>
              <a:buFont typeface="Symbol"/>
              <a:buChar char=""/>
            </a:pPr>
            <a:r>
              <a:rPr lang="en-US" sz="2800" dirty="0">
                <a:latin typeface="Berlin Sans FB" pitchFamily="34" charset="0"/>
                <a:ea typeface="Times New Roman"/>
                <a:cs typeface="Times New Roman"/>
              </a:rPr>
              <a:t>Aging and abilities</a:t>
            </a:r>
          </a:p>
          <a:p>
            <a:pPr marL="342900" marR="0" lvl="0" indent="-342900">
              <a:lnSpc>
                <a:spcPct val="115000"/>
              </a:lnSpc>
              <a:spcBef>
                <a:spcPts val="0"/>
              </a:spcBef>
              <a:spcAft>
                <a:spcPts val="1000"/>
              </a:spcAft>
              <a:buFont typeface="Symbol"/>
              <a:buChar char=""/>
            </a:pPr>
            <a:r>
              <a:rPr lang="en-US" sz="2800" dirty="0">
                <a:latin typeface="Berlin Sans FB" pitchFamily="34" charset="0"/>
                <a:ea typeface="Times New Roman"/>
                <a:cs typeface="Times New Roman"/>
              </a:rPr>
              <a:t>Grief and dying</a:t>
            </a:r>
            <a:endParaRPr lang="en-US" sz="2800" dirty="0">
              <a:effectLst/>
              <a:latin typeface="Berlin Sans FB" pitchFamily="34" charset="0"/>
              <a:ea typeface="Times New Roman"/>
              <a:cs typeface="Times New Roman"/>
            </a:endParaRPr>
          </a:p>
        </p:txBody>
      </p:sp>
    </p:spTree>
    <p:extLst>
      <p:ext uri="{BB962C8B-B14F-4D97-AF65-F5344CB8AC3E}">
        <p14:creationId xmlns:p14="http://schemas.microsoft.com/office/powerpoint/2010/main" val="779448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ltLang="en-US">
                <a:latin typeface="Times New Roman" panose="02020603050405020304" pitchFamily="18" charset="0"/>
              </a:rPr>
              <a:t>Stages of Adulthood</a:t>
            </a:r>
          </a:p>
        </p:txBody>
      </p:sp>
      <p:pic>
        <p:nvPicPr>
          <p:cNvPr id="190469" name="Picture 5" descr="Blair-Broeker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8077200" cy="542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6533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Adulthood</a:t>
            </a:r>
          </a:p>
        </p:txBody>
      </p:sp>
      <p:sp>
        <p:nvSpPr>
          <p:cNvPr id="575491" name="Rectangle 3"/>
          <p:cNvSpPr>
            <a:spLocks noChangeArrowheads="1"/>
          </p:cNvSpPr>
          <p:nvPr/>
        </p:nvSpPr>
        <p:spPr bwMode="auto">
          <a:xfrm>
            <a:off x="519113" y="1600200"/>
            <a:ext cx="428148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Although adulthood begins sometimes after mid-twenties. Defining adulthood into stages is more difficult than defining stages during childhood or adolescence.</a:t>
            </a:r>
          </a:p>
        </p:txBody>
      </p:sp>
      <p:pic>
        <p:nvPicPr>
          <p:cNvPr id="575492" name="Picture 4" descr="12673_Myers_Psy_8e_4UN2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92713" y="1600200"/>
            <a:ext cx="3462337"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5493" name="Text Box 5"/>
          <p:cNvSpPr txBox="1">
            <a:spLocks noChangeArrowheads="1"/>
          </p:cNvSpPr>
          <p:nvPr/>
        </p:nvSpPr>
        <p:spPr bwMode="auto">
          <a:xfrm rot="5400000">
            <a:off x="8207260" y="5351383"/>
            <a:ext cx="11400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Rick Doyle/ Corbis</a:t>
            </a:r>
          </a:p>
        </p:txBody>
      </p:sp>
    </p:spTree>
    <p:extLst>
      <p:ext uri="{BB962C8B-B14F-4D97-AF65-F5344CB8AC3E}">
        <p14:creationId xmlns:p14="http://schemas.microsoft.com/office/powerpoint/2010/main" val="11858091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Physical Development</a:t>
            </a:r>
          </a:p>
        </p:txBody>
      </p:sp>
      <p:sp>
        <p:nvSpPr>
          <p:cNvPr id="577539" name="Rectangle 3"/>
          <p:cNvSpPr>
            <a:spLocks noChangeArrowheads="1"/>
          </p:cNvSpPr>
          <p:nvPr/>
        </p:nvSpPr>
        <p:spPr bwMode="auto">
          <a:xfrm>
            <a:off x="476250" y="1600200"/>
            <a:ext cx="816768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Peak of physical performance occurs around </a:t>
            </a:r>
            <a:r>
              <a:rPr lang="en-US" sz="2800" dirty="0" smtClean="0">
                <a:latin typeface="Berlin Sans FB" pitchFamily="34" charset="0"/>
              </a:rPr>
              <a:t>15 to 18 </a:t>
            </a:r>
            <a:r>
              <a:rPr lang="en-US" sz="2800" dirty="0">
                <a:latin typeface="Berlin Sans FB" pitchFamily="34" charset="0"/>
              </a:rPr>
              <a:t>years of age, after which it declines imperceptibly for most of us.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644" y="3167742"/>
            <a:ext cx="6438900" cy="3537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09730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Middle Adulthood</a:t>
            </a:r>
          </a:p>
        </p:txBody>
      </p:sp>
      <p:sp>
        <p:nvSpPr>
          <p:cNvPr id="579587" name="Rectangle 3"/>
          <p:cNvSpPr>
            <a:spLocks noChangeArrowheads="1"/>
          </p:cNvSpPr>
          <p:nvPr/>
        </p:nvSpPr>
        <p:spPr bwMode="auto">
          <a:xfrm>
            <a:off x="476250" y="1600200"/>
            <a:ext cx="816768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Muscular strength, reaction time, sensory abilities and cardiac output begin to decline after mid-twenties. Around 50, women go through menopause; and men experience decreased levels of hormones and fertility.</a:t>
            </a:r>
          </a:p>
        </p:txBody>
      </p:sp>
      <p:pic>
        <p:nvPicPr>
          <p:cNvPr id="579588"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1513" y="3733800"/>
            <a:ext cx="7772400" cy="256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9589" name="Text Box 5"/>
          <p:cNvSpPr txBox="1">
            <a:spLocks noChangeArrowheads="1"/>
          </p:cNvSpPr>
          <p:nvPr/>
        </p:nvSpPr>
        <p:spPr bwMode="auto">
          <a:xfrm>
            <a:off x="2710862" y="6346825"/>
            <a:ext cx="37000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Willie Mays batting performance.</a:t>
            </a:r>
          </a:p>
        </p:txBody>
      </p:sp>
      <p:sp>
        <p:nvSpPr>
          <p:cNvPr id="579590" name="Text Box 6"/>
          <p:cNvSpPr txBox="1">
            <a:spLocks noChangeArrowheads="1"/>
          </p:cNvSpPr>
          <p:nvPr/>
        </p:nvSpPr>
        <p:spPr bwMode="auto">
          <a:xfrm rot="5400000">
            <a:off x="1731495" y="5622846"/>
            <a:ext cx="10486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err="1">
                <a:latin typeface="Berlin Sans FB" pitchFamily="34" charset="0"/>
              </a:rPr>
              <a:t>Bettman</a:t>
            </a:r>
            <a:r>
              <a:rPr lang="en-US" sz="1000" dirty="0">
                <a:latin typeface="Berlin Sans FB" pitchFamily="34" charset="0"/>
              </a:rPr>
              <a:t>/ Corbis</a:t>
            </a:r>
          </a:p>
        </p:txBody>
      </p:sp>
    </p:spTree>
    <p:extLst>
      <p:ext uri="{BB962C8B-B14F-4D97-AF65-F5344CB8AC3E}">
        <p14:creationId xmlns:p14="http://schemas.microsoft.com/office/powerpoint/2010/main" val="4267426909"/>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Old Age: Life Expectancy</a:t>
            </a:r>
          </a:p>
        </p:txBody>
      </p:sp>
      <p:sp>
        <p:nvSpPr>
          <p:cNvPr id="581635" name="Rectangle 3"/>
          <p:cNvSpPr>
            <a:spLocks noChangeArrowheads="1"/>
          </p:cNvSpPr>
          <p:nvPr/>
        </p:nvSpPr>
        <p:spPr bwMode="auto">
          <a:xfrm>
            <a:off x="476250" y="1600200"/>
            <a:ext cx="816768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Life expectancy at birth from </a:t>
            </a:r>
            <a:r>
              <a:rPr lang="en-US" sz="2800" dirty="0" smtClean="0">
                <a:latin typeface="Berlin Sans FB" pitchFamily="34" charset="0"/>
              </a:rPr>
              <a:t>49 </a:t>
            </a:r>
            <a:r>
              <a:rPr lang="en-US" sz="2800" dirty="0">
                <a:latin typeface="Berlin Sans FB" pitchFamily="34" charset="0"/>
              </a:rPr>
              <a:t>in 1950 to </a:t>
            </a:r>
            <a:r>
              <a:rPr lang="en-US" sz="2800" dirty="0" smtClean="0">
                <a:latin typeface="Berlin Sans FB" pitchFamily="34" charset="0"/>
              </a:rPr>
              <a:t>67 </a:t>
            </a:r>
            <a:r>
              <a:rPr lang="en-US" sz="2800" dirty="0">
                <a:latin typeface="Berlin Sans FB" pitchFamily="34" charset="0"/>
              </a:rPr>
              <a:t>in 2004, and to </a:t>
            </a:r>
            <a:r>
              <a:rPr lang="en-US" sz="2800" dirty="0" smtClean="0">
                <a:latin typeface="Berlin Sans FB" pitchFamily="34" charset="0"/>
              </a:rPr>
              <a:t>80 </a:t>
            </a:r>
            <a:r>
              <a:rPr lang="en-US" sz="2800" dirty="0">
                <a:latin typeface="Berlin Sans FB" pitchFamily="34" charset="0"/>
              </a:rPr>
              <a:t>in developed countries. Women outlive men </a:t>
            </a:r>
            <a:r>
              <a:rPr lang="en-US" sz="2800" dirty="0" smtClean="0">
                <a:latin typeface="Berlin Sans FB" pitchFamily="34" charset="0"/>
              </a:rPr>
              <a:t>by 5 to 6 years and </a:t>
            </a:r>
            <a:r>
              <a:rPr lang="en-US" sz="2800" dirty="0">
                <a:latin typeface="Berlin Sans FB" pitchFamily="34" charset="0"/>
              </a:rPr>
              <a:t>out number them at most </a:t>
            </a:r>
            <a:r>
              <a:rPr lang="en-US" sz="2800" dirty="0" smtClean="0">
                <a:latin typeface="Berlin Sans FB" pitchFamily="34" charset="0"/>
              </a:rPr>
              <a:t>ages (males are at higher risk of dying).</a:t>
            </a:r>
            <a:endParaRPr lang="en-US" sz="2800" dirty="0">
              <a:latin typeface="Berlin Sans FB" pitchFamily="34" charset="0"/>
            </a:endParaRPr>
          </a:p>
        </p:txBody>
      </p:sp>
      <p:pic>
        <p:nvPicPr>
          <p:cNvPr id="581636" name="Picture 4" descr="12673_Myers_Psy_8e_4UN2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389902" y="3581400"/>
            <a:ext cx="4337050" cy="3092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1637" name="Text Box 5"/>
          <p:cNvSpPr txBox="1">
            <a:spLocks noChangeArrowheads="1"/>
          </p:cNvSpPr>
          <p:nvPr/>
        </p:nvSpPr>
        <p:spPr bwMode="auto">
          <a:xfrm rot="5400000">
            <a:off x="6101300" y="5614908"/>
            <a:ext cx="149752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Gorges </a:t>
            </a:r>
            <a:r>
              <a:rPr lang="en-US" sz="1000" dirty="0" err="1">
                <a:latin typeface="Berlin Sans FB" pitchFamily="34" charset="0"/>
              </a:rPr>
              <a:t>Gobet</a:t>
            </a:r>
            <a:r>
              <a:rPr lang="en-US" sz="1000" dirty="0">
                <a:latin typeface="Berlin Sans FB" pitchFamily="34" charset="0"/>
              </a:rPr>
              <a:t>/ AP Photo</a:t>
            </a:r>
          </a:p>
        </p:txBody>
      </p:sp>
    </p:spTree>
    <p:extLst>
      <p:ext uri="{BB962C8B-B14F-4D97-AF65-F5344CB8AC3E}">
        <p14:creationId xmlns:p14="http://schemas.microsoft.com/office/powerpoint/2010/main" val="236844032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Old Age: Sensory Abilities</a:t>
            </a:r>
          </a:p>
        </p:txBody>
      </p:sp>
      <p:sp>
        <p:nvSpPr>
          <p:cNvPr id="583683" name="Rectangle 3"/>
          <p:cNvSpPr>
            <a:spLocks noChangeArrowheads="1"/>
          </p:cNvSpPr>
          <p:nvPr/>
        </p:nvSpPr>
        <p:spPr bwMode="auto">
          <a:xfrm>
            <a:off x="476250" y="1600200"/>
            <a:ext cx="816768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After age 70, hearing, distance perception, and the sense of smell diminish, as do muscle strength, reaction time and stamina. After 80, neural processes slow down, especially for complex tasks.</a:t>
            </a:r>
          </a:p>
        </p:txBody>
      </p:sp>
      <p:pic>
        <p:nvPicPr>
          <p:cNvPr id="583684"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38225" y="3908425"/>
            <a:ext cx="7024688" cy="2492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685" name="Text Box 5"/>
          <p:cNvSpPr txBox="1">
            <a:spLocks noChangeArrowheads="1"/>
          </p:cNvSpPr>
          <p:nvPr/>
        </p:nvSpPr>
        <p:spPr bwMode="auto">
          <a:xfrm rot="5400000">
            <a:off x="7394756" y="5371778"/>
            <a:ext cx="157126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900" dirty="0">
                <a:latin typeface="Berlin Sans FB" pitchFamily="34" charset="0"/>
              </a:rPr>
              <a:t>Michael Newman/ </a:t>
            </a:r>
            <a:r>
              <a:rPr lang="en-US" sz="900" dirty="0" err="1">
                <a:latin typeface="Berlin Sans FB" pitchFamily="34" charset="0"/>
              </a:rPr>
              <a:t>PhotoEdit</a:t>
            </a:r>
            <a:endParaRPr lang="en-US" sz="900" dirty="0">
              <a:latin typeface="Berlin Sans FB" pitchFamily="34" charset="0"/>
            </a:endParaRPr>
          </a:p>
        </p:txBody>
      </p:sp>
    </p:spTree>
    <p:extLst>
      <p:ext uri="{BB962C8B-B14F-4D97-AF65-F5344CB8AC3E}">
        <p14:creationId xmlns:p14="http://schemas.microsoft.com/office/powerpoint/2010/main" val="123741386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671513" y="290513"/>
            <a:ext cx="7772400" cy="1143000"/>
          </a:xfrm>
        </p:spPr>
        <p:txBody>
          <a:bodyPr/>
          <a:lstStyle/>
          <a:p>
            <a:r>
              <a:rPr lang="en-US" sz="4000" dirty="0">
                <a:latin typeface="Berlin Sans FB" pitchFamily="34" charset="0"/>
              </a:rPr>
              <a:t>Infancy and Childhood</a:t>
            </a:r>
          </a:p>
        </p:txBody>
      </p:sp>
      <p:sp>
        <p:nvSpPr>
          <p:cNvPr id="468995" name="Rectangle 3"/>
          <p:cNvSpPr>
            <a:spLocks noChangeArrowheads="1"/>
          </p:cNvSpPr>
          <p:nvPr/>
        </p:nvSpPr>
        <p:spPr bwMode="auto">
          <a:xfrm>
            <a:off x="671513" y="1600200"/>
            <a:ext cx="7772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Infancy and childhood span from birth to teenage years. During these years the individual grows physically, cognitively and socially.</a:t>
            </a:r>
          </a:p>
        </p:txBody>
      </p:sp>
      <p:graphicFrame>
        <p:nvGraphicFramePr>
          <p:cNvPr id="468996" name="Group 4"/>
          <p:cNvGraphicFramePr>
            <a:graphicFrameLocks noGrp="1"/>
          </p:cNvGraphicFramePr>
          <p:nvPr>
            <p:ph idx="1"/>
          </p:nvPr>
        </p:nvGraphicFramePr>
        <p:xfrm>
          <a:off x="684213" y="3698875"/>
          <a:ext cx="7745412" cy="2206625"/>
        </p:xfrm>
        <a:graphic>
          <a:graphicData uri="http://schemas.openxmlformats.org/drawingml/2006/table">
            <a:tbl>
              <a:tblPr/>
              <a:tblGrid>
                <a:gridCol w="3873500"/>
                <a:gridCol w="3871912"/>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Berlin Sans FB" pitchFamily="34" charset="0"/>
                        </a:rPr>
                        <a:t>Stage</a:t>
                      </a: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Berlin Sans FB" pitchFamily="34" charset="0"/>
                        </a:rPr>
                        <a:t>Span</a:t>
                      </a: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r h="771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Infancy</a:t>
                      </a: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400" b="0" i="0" u="none" strike="noStrike" cap="none" normalizeH="0" baseline="0" dirty="0" smtClean="0">
                          <a:ln>
                            <a:noFill/>
                          </a:ln>
                          <a:solidFill>
                            <a:schemeClr val="tx1"/>
                          </a:solidFill>
                          <a:effectLst/>
                          <a:latin typeface="Berlin Sans FB" pitchFamily="34" charset="0"/>
                        </a:rPr>
                        <a:t>Newborn to toddler</a:t>
                      </a: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673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Childhood</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400" b="0" i="0" u="none" strike="noStrike" cap="none" normalizeH="0" baseline="0" dirty="0" smtClean="0">
                          <a:ln>
                            <a:noFill/>
                          </a:ln>
                          <a:solidFill>
                            <a:schemeClr val="tx1"/>
                          </a:solidFill>
                          <a:effectLst/>
                          <a:latin typeface="Berlin Sans FB" pitchFamily="34" charset="0"/>
                        </a:rPr>
                        <a:t>Toddler to teenager</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Tree>
    <p:extLst>
      <p:ext uri="{BB962C8B-B14F-4D97-AF65-F5344CB8AC3E}">
        <p14:creationId xmlns:p14="http://schemas.microsoft.com/office/powerpoint/2010/main" val="2834285035"/>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Old Age: Motor Abilities</a:t>
            </a:r>
          </a:p>
        </p:txBody>
      </p:sp>
      <p:sp>
        <p:nvSpPr>
          <p:cNvPr id="585731" name="Rectangle 3"/>
          <p:cNvSpPr>
            <a:spLocks noChangeArrowheads="1"/>
          </p:cNvSpPr>
          <p:nvPr/>
        </p:nvSpPr>
        <p:spPr bwMode="auto">
          <a:xfrm>
            <a:off x="476250" y="1600200"/>
            <a:ext cx="816768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At 70, our motor abilities also decline. A 70-year old is no match for a 20 year old individual. Fatal accidents also increase around this age.</a:t>
            </a:r>
          </a:p>
        </p:txBody>
      </p:sp>
      <p:pic>
        <p:nvPicPr>
          <p:cNvPr id="585732"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9113" y="3201988"/>
            <a:ext cx="7253287" cy="3395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34749338"/>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Old Age: Dementia</a:t>
            </a:r>
          </a:p>
        </p:txBody>
      </p:sp>
      <p:sp>
        <p:nvSpPr>
          <p:cNvPr id="587779" name="Rectangle 3"/>
          <p:cNvSpPr>
            <a:spLocks noChangeArrowheads="1"/>
          </p:cNvSpPr>
          <p:nvPr/>
        </p:nvSpPr>
        <p:spPr bwMode="auto">
          <a:xfrm>
            <a:off x="476250" y="1600200"/>
            <a:ext cx="816768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With increasing age the risk of dementia also increases. Dementia is not a normal part of growing old.</a:t>
            </a:r>
          </a:p>
        </p:txBody>
      </p:sp>
      <p:pic>
        <p:nvPicPr>
          <p:cNvPr id="587780"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09713" y="2971800"/>
            <a:ext cx="6099175" cy="3578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7781" name="Text Box 5"/>
          <p:cNvSpPr txBox="1">
            <a:spLocks noChangeArrowheads="1"/>
          </p:cNvSpPr>
          <p:nvPr/>
        </p:nvSpPr>
        <p:spPr bwMode="auto">
          <a:xfrm rot="5400000">
            <a:off x="3081570" y="5687139"/>
            <a:ext cx="139653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Alan </a:t>
            </a:r>
            <a:r>
              <a:rPr lang="en-US" sz="1000" dirty="0" err="1">
                <a:latin typeface="Berlin Sans FB" pitchFamily="34" charset="0"/>
              </a:rPr>
              <a:t>Oddie</a:t>
            </a:r>
            <a:r>
              <a:rPr lang="en-US" sz="1000" dirty="0">
                <a:latin typeface="Berlin Sans FB" pitchFamily="34" charset="0"/>
              </a:rPr>
              <a:t>/ </a:t>
            </a:r>
            <a:r>
              <a:rPr lang="en-US" sz="1000" dirty="0" err="1">
                <a:latin typeface="Berlin Sans FB" pitchFamily="34" charset="0"/>
              </a:rPr>
              <a:t>PhotoEdit</a:t>
            </a:r>
            <a:endParaRPr lang="en-US" sz="1000" dirty="0">
              <a:latin typeface="Berlin Sans FB" pitchFamily="34" charset="0"/>
            </a:endParaRPr>
          </a:p>
        </p:txBody>
      </p:sp>
    </p:spTree>
    <p:extLst>
      <p:ext uri="{BB962C8B-B14F-4D97-AF65-F5344CB8AC3E}">
        <p14:creationId xmlns:p14="http://schemas.microsoft.com/office/powerpoint/2010/main" val="3854706288"/>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671513" y="276225"/>
            <a:ext cx="7772400" cy="1143000"/>
          </a:xfrm>
        </p:spPr>
        <p:txBody>
          <a:bodyPr/>
          <a:lstStyle/>
          <a:p>
            <a:r>
              <a:rPr lang="en-US" sz="3600" dirty="0">
                <a:latin typeface="Berlin Sans FB" pitchFamily="34" charset="0"/>
              </a:rPr>
              <a:t>Old Age: Alzheimer’s Disease</a:t>
            </a:r>
          </a:p>
        </p:txBody>
      </p:sp>
      <p:sp>
        <p:nvSpPr>
          <p:cNvPr id="589827" name="Rectangle 3"/>
          <p:cNvSpPr>
            <a:spLocks noChangeArrowheads="1"/>
          </p:cNvSpPr>
          <p:nvPr/>
        </p:nvSpPr>
        <p:spPr bwMode="auto">
          <a:xfrm>
            <a:off x="476250" y="1600200"/>
            <a:ext cx="81676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Alzheimer’s disease also increases with age. Individuals who are in the early stages of this disease show more MRI activity in the brain than </a:t>
            </a:r>
            <a:r>
              <a:rPr lang="en-US" sz="2800" dirty="0" err="1">
                <a:latin typeface="Berlin Sans FB" pitchFamily="34" charset="0"/>
              </a:rPr>
              <a:t>normals</a:t>
            </a:r>
            <a:r>
              <a:rPr lang="en-US" sz="2800" dirty="0">
                <a:latin typeface="Berlin Sans FB" pitchFamily="34" charset="0"/>
              </a:rPr>
              <a:t> of the same age.</a:t>
            </a:r>
          </a:p>
        </p:txBody>
      </p:sp>
      <p:pic>
        <p:nvPicPr>
          <p:cNvPr id="589828" name="Picture 4" descr="12673_Myers_Psy_8e_fig">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19175" y="3429000"/>
            <a:ext cx="7086600" cy="2928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9829" name="Text Box 5"/>
          <p:cNvSpPr txBox="1">
            <a:spLocks noChangeArrowheads="1"/>
          </p:cNvSpPr>
          <p:nvPr/>
        </p:nvSpPr>
        <p:spPr bwMode="auto">
          <a:xfrm>
            <a:off x="1715008" y="6308725"/>
            <a:ext cx="19960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At risk Alzheimer</a:t>
            </a:r>
          </a:p>
        </p:txBody>
      </p:sp>
      <p:sp>
        <p:nvSpPr>
          <p:cNvPr id="589830" name="Text Box 6"/>
          <p:cNvSpPr txBox="1">
            <a:spLocks noChangeArrowheads="1"/>
          </p:cNvSpPr>
          <p:nvPr/>
        </p:nvSpPr>
        <p:spPr bwMode="auto">
          <a:xfrm>
            <a:off x="5930673" y="6324600"/>
            <a:ext cx="9989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Normal</a:t>
            </a:r>
          </a:p>
        </p:txBody>
      </p:sp>
      <p:sp>
        <p:nvSpPr>
          <p:cNvPr id="589831" name="Text Box 7"/>
          <p:cNvSpPr txBox="1">
            <a:spLocks noChangeArrowheads="1"/>
          </p:cNvSpPr>
          <p:nvPr/>
        </p:nvSpPr>
        <p:spPr bwMode="auto">
          <a:xfrm rot="5400000">
            <a:off x="7640351" y="5568871"/>
            <a:ext cx="117532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Susan </a:t>
            </a:r>
            <a:r>
              <a:rPr lang="en-US" sz="1000" dirty="0" err="1">
                <a:latin typeface="Berlin Sans FB" pitchFamily="34" charset="0"/>
              </a:rPr>
              <a:t>Bookheimer</a:t>
            </a:r>
            <a:endParaRPr lang="en-US" sz="1000" dirty="0">
              <a:latin typeface="Berlin Sans FB" pitchFamily="34" charset="0"/>
            </a:endParaRPr>
          </a:p>
        </p:txBody>
      </p:sp>
    </p:spTree>
    <p:extLst>
      <p:ext uri="{BB962C8B-B14F-4D97-AF65-F5344CB8AC3E}">
        <p14:creationId xmlns:p14="http://schemas.microsoft.com/office/powerpoint/2010/main" val="1622696489"/>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Cognitive Development</a:t>
            </a:r>
          </a:p>
        </p:txBody>
      </p:sp>
      <p:sp>
        <p:nvSpPr>
          <p:cNvPr id="591875" name="Rectangle 3"/>
          <p:cNvSpPr>
            <a:spLocks noChangeArrowheads="1"/>
          </p:cNvSpPr>
          <p:nvPr/>
        </p:nvSpPr>
        <p:spPr bwMode="auto">
          <a:xfrm>
            <a:off x="476250" y="1600200"/>
            <a:ext cx="81676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Do cognitive abilities like memory, creativity, and intelligence decline with aging, the way physical abilities do?</a:t>
            </a:r>
          </a:p>
        </p:txBody>
      </p:sp>
    </p:spTree>
    <p:extLst>
      <p:ext uri="{BB962C8B-B14F-4D97-AF65-F5344CB8AC3E}">
        <p14:creationId xmlns:p14="http://schemas.microsoft.com/office/powerpoint/2010/main" val="332038268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Aging and Memory</a:t>
            </a:r>
          </a:p>
        </p:txBody>
      </p:sp>
      <p:sp>
        <p:nvSpPr>
          <p:cNvPr id="593923" name="Rectangle 3"/>
          <p:cNvSpPr>
            <a:spLocks noChangeArrowheads="1"/>
          </p:cNvSpPr>
          <p:nvPr/>
        </p:nvSpPr>
        <p:spPr bwMode="auto">
          <a:xfrm>
            <a:off x="476250" y="1600200"/>
            <a:ext cx="371475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As we age we remember some things well. These include recent past events and events that happened a decade or two back. However, recalling names declines.</a:t>
            </a:r>
          </a:p>
        </p:txBody>
      </p:sp>
      <p:pic>
        <p:nvPicPr>
          <p:cNvPr id="593924"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91000" y="1600200"/>
            <a:ext cx="4645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37642200"/>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Aging and Memory</a:t>
            </a:r>
          </a:p>
        </p:txBody>
      </p:sp>
      <p:sp>
        <p:nvSpPr>
          <p:cNvPr id="595971" name="Rectangle 3"/>
          <p:cNvSpPr>
            <a:spLocks noChangeArrowheads="1"/>
          </p:cNvSpPr>
          <p:nvPr/>
        </p:nvSpPr>
        <p:spPr bwMode="auto">
          <a:xfrm>
            <a:off x="566738" y="1476375"/>
            <a:ext cx="796766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Recognition memory does not decline with aging, and material that is meaningful is recalled better than meaningless material. The same is true for </a:t>
            </a:r>
            <a:r>
              <a:rPr lang="en-US" sz="2800" dirty="0">
                <a:solidFill>
                  <a:srgbClr val="0000FF"/>
                </a:solidFill>
                <a:latin typeface="Berlin Sans FB" pitchFamily="34" charset="0"/>
              </a:rPr>
              <a:t>prospective memory</a:t>
            </a:r>
            <a:r>
              <a:rPr lang="en-US" sz="2800" dirty="0">
                <a:latin typeface="Berlin Sans FB" pitchFamily="34" charset="0"/>
              </a:rPr>
              <a:t> (remember to …). </a:t>
            </a:r>
          </a:p>
        </p:txBody>
      </p:sp>
      <p:pic>
        <p:nvPicPr>
          <p:cNvPr id="595972"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7813" y="3305175"/>
            <a:ext cx="6019800" cy="319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5973" name="Text Box 5"/>
          <p:cNvSpPr txBox="1">
            <a:spLocks noChangeArrowheads="1"/>
          </p:cNvSpPr>
          <p:nvPr/>
        </p:nvSpPr>
        <p:spPr bwMode="auto">
          <a:xfrm rot="5400000">
            <a:off x="4043887" y="5594271"/>
            <a:ext cx="84350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David Myers</a:t>
            </a:r>
          </a:p>
        </p:txBody>
      </p:sp>
    </p:spTree>
    <p:extLst>
      <p:ext uri="{BB962C8B-B14F-4D97-AF65-F5344CB8AC3E}">
        <p14:creationId xmlns:p14="http://schemas.microsoft.com/office/powerpoint/2010/main" val="509925266"/>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Aging and Intelligence</a:t>
            </a:r>
          </a:p>
        </p:txBody>
      </p:sp>
      <p:sp>
        <p:nvSpPr>
          <p:cNvPr id="598019" name="Rectangle 3"/>
          <p:cNvSpPr>
            <a:spLocks noChangeArrowheads="1"/>
          </p:cNvSpPr>
          <p:nvPr/>
        </p:nvSpPr>
        <p:spPr bwMode="auto">
          <a:xfrm>
            <a:off x="304800" y="1600200"/>
            <a:ext cx="4267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solidFill>
                  <a:srgbClr val="0000FF"/>
                </a:solidFill>
                <a:latin typeface="Berlin Sans FB" pitchFamily="34" charset="0"/>
              </a:rPr>
              <a:t>Longitudinal</a:t>
            </a:r>
            <a:r>
              <a:rPr lang="en-US" sz="2800" dirty="0">
                <a:latin typeface="Berlin Sans FB" pitchFamily="34" charset="0"/>
              </a:rPr>
              <a:t> </a:t>
            </a:r>
            <a:r>
              <a:rPr lang="en-US" sz="2800" dirty="0">
                <a:solidFill>
                  <a:srgbClr val="0000FF"/>
                </a:solidFill>
                <a:latin typeface="Berlin Sans FB" pitchFamily="34" charset="0"/>
              </a:rPr>
              <a:t>studies</a:t>
            </a:r>
            <a:r>
              <a:rPr lang="en-US" sz="2800" dirty="0">
                <a:latin typeface="Berlin Sans FB" pitchFamily="34" charset="0"/>
              </a:rPr>
              <a:t> suggest that intelligence remains relatively stable as we age. It is believed today that </a:t>
            </a:r>
            <a:r>
              <a:rPr lang="en-US" sz="2800" dirty="0">
                <a:solidFill>
                  <a:srgbClr val="0000FF"/>
                </a:solidFill>
                <a:latin typeface="Berlin Sans FB" pitchFamily="34" charset="0"/>
              </a:rPr>
              <a:t>fluid intelligence</a:t>
            </a:r>
            <a:r>
              <a:rPr lang="en-US" sz="2800" dirty="0">
                <a:latin typeface="Berlin Sans FB" pitchFamily="34" charset="0"/>
              </a:rPr>
              <a:t> (ability to reason speedily) declines with age, but not </a:t>
            </a:r>
            <a:r>
              <a:rPr lang="en-US" sz="2800" dirty="0">
                <a:solidFill>
                  <a:srgbClr val="0000FF"/>
                </a:solidFill>
                <a:latin typeface="Berlin Sans FB" pitchFamily="34" charset="0"/>
              </a:rPr>
              <a:t>crystalline intelligence</a:t>
            </a:r>
            <a:r>
              <a:rPr lang="en-US" sz="2800" dirty="0">
                <a:latin typeface="Berlin Sans FB" pitchFamily="34" charset="0"/>
              </a:rPr>
              <a:t> (accumulated knowledge and skills).</a:t>
            </a:r>
          </a:p>
        </p:txBody>
      </p:sp>
      <p:pic>
        <p:nvPicPr>
          <p:cNvPr id="598020"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0" y="1600200"/>
            <a:ext cx="42338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9536383"/>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Aging and Other Abilities</a:t>
            </a:r>
          </a:p>
        </p:txBody>
      </p:sp>
      <p:sp>
        <p:nvSpPr>
          <p:cNvPr id="600067" name="Rectangle 3"/>
          <p:cNvSpPr>
            <a:spLocks noChangeArrowheads="1"/>
          </p:cNvSpPr>
          <p:nvPr/>
        </p:nvSpPr>
        <p:spPr bwMode="auto">
          <a:xfrm>
            <a:off x="304800" y="1600200"/>
            <a:ext cx="3733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 number of cognitive abilities decline with age. However, vocabulary and general knowledge increases with age.</a:t>
            </a:r>
          </a:p>
        </p:txBody>
      </p:sp>
      <p:pic>
        <p:nvPicPr>
          <p:cNvPr id="600068"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38600" y="1600200"/>
            <a:ext cx="48418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1567141"/>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Social Development</a:t>
            </a:r>
          </a:p>
        </p:txBody>
      </p:sp>
      <p:sp>
        <p:nvSpPr>
          <p:cNvPr id="602115" name="Rectangle 3"/>
          <p:cNvSpPr>
            <a:spLocks noChangeArrowheads="1"/>
          </p:cNvSpPr>
          <p:nvPr/>
        </p:nvSpPr>
        <p:spPr bwMode="auto">
          <a:xfrm>
            <a:off x="476250" y="1600200"/>
            <a:ext cx="81676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Many differences between young and old are not simply based on physical and cognitive abilities, but may be based on life events associated with family, relationships and work.</a:t>
            </a:r>
          </a:p>
        </p:txBody>
      </p:sp>
    </p:spTree>
    <p:extLst>
      <p:ext uri="{BB962C8B-B14F-4D97-AF65-F5344CB8AC3E}">
        <p14:creationId xmlns:p14="http://schemas.microsoft.com/office/powerpoint/2010/main" val="1121236743"/>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Adulthood’s Ages and Stages</a:t>
            </a:r>
          </a:p>
        </p:txBody>
      </p:sp>
      <p:sp>
        <p:nvSpPr>
          <p:cNvPr id="604163" name="Rectangle 3"/>
          <p:cNvSpPr>
            <a:spLocks noChangeArrowheads="1"/>
          </p:cNvSpPr>
          <p:nvPr/>
        </p:nvSpPr>
        <p:spPr bwMode="auto">
          <a:xfrm>
            <a:off x="304800" y="1600200"/>
            <a:ext cx="3581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Psychologists doubt that adults pass through an orderly sequences of age-bound stages. Mid-life crises at 40 are less likely to occur than crises triggered by major events (divorce, new marriage).</a:t>
            </a:r>
          </a:p>
        </p:txBody>
      </p:sp>
      <p:pic>
        <p:nvPicPr>
          <p:cNvPr id="604164"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86200" y="1600200"/>
            <a:ext cx="48704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65" name="Text Box 5"/>
          <p:cNvSpPr txBox="1">
            <a:spLocks noChangeArrowheads="1"/>
          </p:cNvSpPr>
          <p:nvPr/>
        </p:nvSpPr>
        <p:spPr bwMode="auto">
          <a:xfrm>
            <a:off x="4940633" y="5687332"/>
            <a:ext cx="38379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Neuroticism scores, 10,000 subjects</a:t>
            </a:r>
          </a:p>
          <a:p>
            <a:pPr algn="ctr"/>
            <a:r>
              <a:rPr lang="en-US" sz="2000" dirty="0">
                <a:latin typeface="Berlin Sans FB" pitchFamily="34" charset="0"/>
              </a:rPr>
              <a:t>(McCrae &amp; Costa, 1996).</a:t>
            </a:r>
          </a:p>
        </p:txBody>
      </p:sp>
    </p:spTree>
    <p:extLst>
      <p:ext uri="{BB962C8B-B14F-4D97-AF65-F5344CB8AC3E}">
        <p14:creationId xmlns:p14="http://schemas.microsoft.com/office/powerpoint/2010/main" val="145875494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671513" y="0"/>
            <a:ext cx="7772400" cy="838200"/>
          </a:xfrm>
        </p:spPr>
        <p:txBody>
          <a:bodyPr/>
          <a:lstStyle/>
          <a:p>
            <a:r>
              <a:rPr lang="en-US" sz="4000" dirty="0">
                <a:latin typeface="Berlin Sans FB" pitchFamily="34" charset="0"/>
              </a:rPr>
              <a:t>Physical Development</a:t>
            </a:r>
          </a:p>
        </p:txBody>
      </p:sp>
      <p:sp>
        <p:nvSpPr>
          <p:cNvPr id="471043" name="Rectangle 3"/>
          <p:cNvSpPr>
            <a:spLocks noChangeArrowheads="1"/>
          </p:cNvSpPr>
          <p:nvPr/>
        </p:nvSpPr>
        <p:spPr bwMode="auto">
          <a:xfrm>
            <a:off x="0" y="812800"/>
            <a:ext cx="9296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Infants’ psychological development depend on their biological development. To understand emergence of motor skills and memory we must understand the </a:t>
            </a:r>
            <a:r>
              <a:rPr lang="en-US" sz="2800" dirty="0">
                <a:solidFill>
                  <a:srgbClr val="0000FF"/>
                </a:solidFill>
                <a:latin typeface="Berlin Sans FB" pitchFamily="34" charset="0"/>
              </a:rPr>
              <a:t>developing brain</a:t>
            </a:r>
            <a:r>
              <a:rPr lang="en-US" sz="2800" dirty="0">
                <a:latin typeface="Berlin Sans FB" pitchFamily="34" charset="0"/>
              </a:rPr>
              <a:t>. </a:t>
            </a:r>
          </a:p>
        </p:txBody>
      </p:sp>
      <p:pic>
        <p:nvPicPr>
          <p:cNvPr id="2050" name="Picture 2" descr="http://upload.wikimedia.org/wikipedia/en/thumb/a/a0/Human_Brain_Development_Timeline_Image.jpg/500px-Human_Brain_Development_Timeline_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09800"/>
            <a:ext cx="6181117"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620909"/>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Adulthood’s Commitments</a:t>
            </a:r>
          </a:p>
        </p:txBody>
      </p:sp>
      <p:sp>
        <p:nvSpPr>
          <p:cNvPr id="606211" name="Rectangle 3"/>
          <p:cNvSpPr>
            <a:spLocks noChangeArrowheads="1"/>
          </p:cNvSpPr>
          <p:nvPr/>
        </p:nvSpPr>
        <p:spPr bwMode="auto">
          <a:xfrm>
            <a:off x="485775" y="1600200"/>
            <a:ext cx="81391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Love and work are defining themes in adult life. Evolutionary psychologists believe that commitment has survival value. Parents that stayed together were likely to leave a viable future generation.</a:t>
            </a:r>
          </a:p>
        </p:txBody>
      </p:sp>
      <p:pic>
        <p:nvPicPr>
          <p:cNvPr id="606212" name="Picture 4" descr="12673_Myers_Psy_8e_4UN2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509838" y="3886200"/>
            <a:ext cx="4122737"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6213" name="Text Box 5"/>
          <p:cNvSpPr txBox="1">
            <a:spLocks noChangeArrowheads="1"/>
          </p:cNvSpPr>
          <p:nvPr/>
        </p:nvSpPr>
        <p:spPr bwMode="auto">
          <a:xfrm rot="5400000">
            <a:off x="5883420" y="5579983"/>
            <a:ext cx="17427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JLP/  Jose </a:t>
            </a:r>
            <a:r>
              <a:rPr lang="en-US" sz="1000" dirty="0" err="1">
                <a:latin typeface="Berlin Sans FB" pitchFamily="34" charset="0"/>
              </a:rPr>
              <a:t>Pelaez</a:t>
            </a:r>
            <a:r>
              <a:rPr lang="en-US" sz="1000" dirty="0">
                <a:latin typeface="Berlin Sans FB" pitchFamily="34" charset="0"/>
              </a:rPr>
              <a:t>/ </a:t>
            </a:r>
            <a:r>
              <a:rPr lang="en-US" sz="1000" dirty="0" err="1">
                <a:latin typeface="Berlin Sans FB" pitchFamily="34" charset="0"/>
              </a:rPr>
              <a:t>zefa</a:t>
            </a:r>
            <a:r>
              <a:rPr lang="en-US" sz="1000" dirty="0">
                <a:latin typeface="Berlin Sans FB" pitchFamily="34" charset="0"/>
              </a:rPr>
              <a:t>/ Corbis</a:t>
            </a:r>
          </a:p>
        </p:txBody>
      </p:sp>
    </p:spTree>
    <p:extLst>
      <p:ext uri="{BB962C8B-B14F-4D97-AF65-F5344CB8AC3E}">
        <p14:creationId xmlns:p14="http://schemas.microsoft.com/office/powerpoint/2010/main" val="3775241057"/>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Adulthood’s Commitments</a:t>
            </a:r>
          </a:p>
        </p:txBody>
      </p:sp>
      <p:sp>
        <p:nvSpPr>
          <p:cNvPr id="608259" name="Rectangle 3"/>
          <p:cNvSpPr>
            <a:spLocks noChangeArrowheads="1"/>
          </p:cNvSpPr>
          <p:nvPr/>
        </p:nvSpPr>
        <p:spPr bwMode="auto">
          <a:xfrm>
            <a:off x="485775" y="1600200"/>
            <a:ext cx="813911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Happiness stems from working in a job that fits your interests and provides you with a sense of competence and accomplishment.</a:t>
            </a:r>
          </a:p>
        </p:txBody>
      </p:sp>
      <p:pic>
        <p:nvPicPr>
          <p:cNvPr id="608260" name="Picture 4" descr="12673_Myers_Psy_8e_4UN30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862263" y="3429000"/>
            <a:ext cx="3417887" cy="319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8261" name="Text Box 5"/>
          <p:cNvSpPr txBox="1">
            <a:spLocks noChangeArrowheads="1"/>
          </p:cNvSpPr>
          <p:nvPr/>
        </p:nvSpPr>
        <p:spPr bwMode="auto">
          <a:xfrm rot="5400000">
            <a:off x="5608741" y="5658564"/>
            <a:ext cx="158729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Charles </a:t>
            </a:r>
            <a:r>
              <a:rPr lang="en-US" sz="1000" dirty="0" err="1">
                <a:latin typeface="Berlin Sans FB" pitchFamily="34" charset="0"/>
              </a:rPr>
              <a:t>Harbutt</a:t>
            </a:r>
            <a:r>
              <a:rPr lang="en-US" sz="1000" dirty="0">
                <a:latin typeface="Berlin Sans FB" pitchFamily="34" charset="0"/>
              </a:rPr>
              <a:t>/ Actuality</a:t>
            </a:r>
          </a:p>
        </p:txBody>
      </p:sp>
    </p:spTree>
    <p:extLst>
      <p:ext uri="{BB962C8B-B14F-4D97-AF65-F5344CB8AC3E}">
        <p14:creationId xmlns:p14="http://schemas.microsoft.com/office/powerpoint/2010/main" val="2026274690"/>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685800" y="-32657"/>
            <a:ext cx="7772400" cy="1143000"/>
          </a:xfrm>
        </p:spPr>
        <p:txBody>
          <a:bodyPr/>
          <a:lstStyle/>
          <a:p>
            <a:r>
              <a:rPr lang="en-US" sz="4000" dirty="0">
                <a:latin typeface="Berlin Sans FB" pitchFamily="34" charset="0"/>
              </a:rPr>
              <a:t>Successful Aging</a:t>
            </a:r>
          </a:p>
        </p:txBody>
      </p:sp>
      <p:pic>
        <p:nvPicPr>
          <p:cNvPr id="612355" name="Picture 3"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842373"/>
            <a:ext cx="6522812" cy="6015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6776611"/>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Death and Dying</a:t>
            </a:r>
          </a:p>
        </p:txBody>
      </p:sp>
      <p:sp>
        <p:nvSpPr>
          <p:cNvPr id="614403" name="Rectangle 3"/>
          <p:cNvSpPr>
            <a:spLocks noChangeArrowheads="1"/>
          </p:cNvSpPr>
          <p:nvPr/>
        </p:nvSpPr>
        <p:spPr bwMode="auto">
          <a:xfrm>
            <a:off x="485775" y="1600200"/>
            <a:ext cx="40862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There is no “normal” reaction or series of grief stages after the death of a loved one. Grief is more sudden if death occurs unexpectedly. People who reach a sense of integrity in life (in Erickson’s terms) see life as meaningful and worthwhile.</a:t>
            </a:r>
          </a:p>
        </p:txBody>
      </p:sp>
      <p:pic>
        <p:nvPicPr>
          <p:cNvPr id="614404" name="Picture 4" descr="12673_Myers_Psy_8e_4UN3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40338" y="1600200"/>
            <a:ext cx="3203575"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05" name="Text Box 5"/>
          <p:cNvSpPr txBox="1">
            <a:spLocks noChangeArrowheads="1"/>
          </p:cNvSpPr>
          <p:nvPr/>
        </p:nvSpPr>
        <p:spPr bwMode="auto">
          <a:xfrm rot="5400000">
            <a:off x="7478352" y="4964827"/>
            <a:ext cx="21755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Chris Steele-Perkins/ Magnum Photos</a:t>
            </a:r>
          </a:p>
        </p:txBody>
      </p:sp>
    </p:spTree>
    <p:extLst>
      <p:ext uri="{BB962C8B-B14F-4D97-AF65-F5344CB8AC3E}">
        <p14:creationId xmlns:p14="http://schemas.microsoft.com/office/powerpoint/2010/main" val="677130557"/>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Elisabeth </a:t>
            </a:r>
            <a:r>
              <a:rPr lang="en-US" dirty="0" err="1" smtClean="0"/>
              <a:t>Kubler</a:t>
            </a:r>
            <a:r>
              <a:rPr lang="en-US" dirty="0" smtClean="0"/>
              <a:t>-Ross</a:t>
            </a:r>
            <a:endParaRPr lang="en-US" dirty="0"/>
          </a:p>
        </p:txBody>
      </p:sp>
      <p:sp>
        <p:nvSpPr>
          <p:cNvPr id="3" name="Content Placeholder 2"/>
          <p:cNvSpPr>
            <a:spLocks noGrp="1"/>
          </p:cNvSpPr>
          <p:nvPr>
            <p:ph idx="1"/>
          </p:nvPr>
        </p:nvSpPr>
        <p:spPr/>
        <p:txBody>
          <a:bodyPr/>
          <a:lstStyle/>
          <a:p>
            <a:r>
              <a:rPr lang="en-US" dirty="0" smtClean="0"/>
              <a:t>Denial</a:t>
            </a:r>
          </a:p>
          <a:p>
            <a:r>
              <a:rPr lang="en-US" dirty="0" smtClean="0"/>
              <a:t>Anger</a:t>
            </a:r>
          </a:p>
          <a:p>
            <a:r>
              <a:rPr lang="en-US" dirty="0" smtClean="0"/>
              <a:t>Bargaining</a:t>
            </a:r>
          </a:p>
          <a:p>
            <a:r>
              <a:rPr lang="en-US" dirty="0" smtClean="0"/>
              <a:t>Depression</a:t>
            </a:r>
          </a:p>
          <a:p>
            <a:r>
              <a:rPr lang="en-US" dirty="0" smtClean="0"/>
              <a:t>Acceptance</a:t>
            </a:r>
          </a:p>
          <a:p>
            <a:pPr marL="0" indent="0">
              <a:buNone/>
            </a:pPr>
            <a:endParaRPr lang="en-US" dirty="0"/>
          </a:p>
        </p:txBody>
      </p:sp>
      <p:pic>
        <p:nvPicPr>
          <p:cNvPr id="3074" name="Picture 2" descr="http://upload.wikimedia.org/wikipedia/commons/thumb/0/02/Giraffe_Ithala_KZN_South_Africa_Luca_Galuzzi_2004.JPG/250px-Giraffe_Ithala_KZN_South_Africa_Luca_Galuzzi_200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415381"/>
            <a:ext cx="4334731"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35224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Developmental Issues</a:t>
            </a:r>
          </a:p>
        </p:txBody>
      </p:sp>
      <p:sp>
        <p:nvSpPr>
          <p:cNvPr id="616451" name="Rectangle 3"/>
          <p:cNvSpPr>
            <a:spLocks noChangeArrowheads="1"/>
          </p:cNvSpPr>
          <p:nvPr/>
        </p:nvSpPr>
        <p:spPr bwMode="auto">
          <a:xfrm>
            <a:off x="576263" y="2362200"/>
            <a:ext cx="795813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Researchers viewing development as a slow continuous process are generally those who emphasize experience and learning. Biologists, on the other hand view maturation and development as a series of genetically predisposed steps or stages. These include psychologists like Piaget, Kohlberg and Erickson.</a:t>
            </a:r>
          </a:p>
        </p:txBody>
      </p:sp>
      <p:sp>
        <p:nvSpPr>
          <p:cNvPr id="616452" name="Text Box 4"/>
          <p:cNvSpPr txBox="1">
            <a:spLocks noChangeArrowheads="1"/>
          </p:cNvSpPr>
          <p:nvPr/>
        </p:nvSpPr>
        <p:spPr bwMode="auto">
          <a:xfrm>
            <a:off x="2836666" y="1603375"/>
            <a:ext cx="34547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latin typeface="Berlin Sans FB" pitchFamily="34" charset="0"/>
              </a:rPr>
              <a:t>Continuity and Stages</a:t>
            </a:r>
          </a:p>
        </p:txBody>
      </p:sp>
    </p:spTree>
    <p:extLst>
      <p:ext uri="{BB962C8B-B14F-4D97-AF65-F5344CB8AC3E}">
        <p14:creationId xmlns:p14="http://schemas.microsoft.com/office/powerpoint/2010/main" val="2187419503"/>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Developmental Issues</a:t>
            </a:r>
          </a:p>
        </p:txBody>
      </p:sp>
      <p:sp>
        <p:nvSpPr>
          <p:cNvPr id="618499" name="Rectangle 3"/>
          <p:cNvSpPr>
            <a:spLocks noChangeArrowheads="1"/>
          </p:cNvSpPr>
          <p:nvPr/>
        </p:nvSpPr>
        <p:spPr bwMode="auto">
          <a:xfrm>
            <a:off x="576263" y="2362200"/>
            <a:ext cx="7958137"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Lifelong development features both stability and change. Personality gradually stabilizes as people age. However, this does not mean that our traits do not change over a lifetime. Some temperaments are more stable than others.</a:t>
            </a:r>
          </a:p>
        </p:txBody>
      </p:sp>
      <p:sp>
        <p:nvSpPr>
          <p:cNvPr id="618500" name="Text Box 4"/>
          <p:cNvSpPr txBox="1">
            <a:spLocks noChangeArrowheads="1"/>
          </p:cNvSpPr>
          <p:nvPr/>
        </p:nvSpPr>
        <p:spPr bwMode="auto">
          <a:xfrm>
            <a:off x="2914335" y="1603375"/>
            <a:ext cx="33153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latin typeface="Berlin Sans FB" pitchFamily="34" charset="0"/>
              </a:rPr>
              <a:t>Stability and Change</a:t>
            </a:r>
          </a:p>
        </p:txBody>
      </p:sp>
    </p:spTree>
    <p:extLst>
      <p:ext uri="{BB962C8B-B14F-4D97-AF65-F5344CB8AC3E}">
        <p14:creationId xmlns:p14="http://schemas.microsoft.com/office/powerpoint/2010/main" val="184015561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671513" y="290513"/>
            <a:ext cx="7772400" cy="1143000"/>
          </a:xfrm>
        </p:spPr>
        <p:txBody>
          <a:bodyPr/>
          <a:lstStyle/>
          <a:p>
            <a:r>
              <a:rPr lang="en-US" sz="4000" dirty="0">
                <a:latin typeface="Berlin Sans FB" pitchFamily="34" charset="0"/>
              </a:rPr>
              <a:t>Developing Brain</a:t>
            </a:r>
          </a:p>
        </p:txBody>
      </p:sp>
      <p:sp>
        <p:nvSpPr>
          <p:cNvPr id="473091" name="Rectangle 3"/>
          <p:cNvSpPr>
            <a:spLocks noChangeArrowheads="1"/>
          </p:cNvSpPr>
          <p:nvPr/>
        </p:nvSpPr>
        <p:spPr bwMode="auto">
          <a:xfrm>
            <a:off x="671513" y="1600200"/>
            <a:ext cx="7772400"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The developing brain overproduces neurons. Peaking around 28 billion at 7 months, these neurons are pruned to 23 billion at birth. The greatest neuronal spurt is in the frontal lobe enabling the individual for rational thought.</a:t>
            </a:r>
          </a:p>
        </p:txBody>
      </p:sp>
      <p:pic>
        <p:nvPicPr>
          <p:cNvPr id="473092" name="Picture 4" descr="12673_Myers_Psy_8e_fi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716213" y="3884613"/>
            <a:ext cx="3684587" cy="274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87192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a:xfrm>
            <a:off x="671513" y="290513"/>
            <a:ext cx="7772400" cy="1143000"/>
          </a:xfrm>
        </p:spPr>
        <p:txBody>
          <a:bodyPr/>
          <a:lstStyle/>
          <a:p>
            <a:r>
              <a:rPr lang="en-US" sz="4000" dirty="0">
                <a:latin typeface="Berlin Sans FB" pitchFamily="34" charset="0"/>
              </a:rPr>
              <a:t>Maturation</a:t>
            </a:r>
          </a:p>
        </p:txBody>
      </p:sp>
      <p:sp>
        <p:nvSpPr>
          <p:cNvPr id="475139" name="Rectangle 3"/>
          <p:cNvSpPr>
            <a:spLocks noChangeArrowheads="1"/>
          </p:cNvSpPr>
          <p:nvPr/>
        </p:nvSpPr>
        <p:spPr bwMode="auto">
          <a:xfrm>
            <a:off x="671513" y="1600200"/>
            <a:ext cx="7772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The development of the brain unfolds based on genetic instructions, leading various bodily and mental functions to occur in sequence— standing before walking, babbling before talking—this is called </a:t>
            </a:r>
            <a:r>
              <a:rPr lang="en-US" sz="2800" dirty="0">
                <a:solidFill>
                  <a:srgbClr val="0000FF"/>
                </a:solidFill>
                <a:latin typeface="Berlin Sans FB" pitchFamily="34" charset="0"/>
              </a:rPr>
              <a:t>maturation</a:t>
            </a:r>
            <a:r>
              <a:rPr lang="en-US" sz="2800" dirty="0">
                <a:latin typeface="Berlin Sans FB" pitchFamily="34" charset="0"/>
              </a:rPr>
              <a:t>.</a:t>
            </a:r>
          </a:p>
        </p:txBody>
      </p:sp>
      <p:sp>
        <p:nvSpPr>
          <p:cNvPr id="475140" name="Rectangle 4"/>
          <p:cNvSpPr>
            <a:spLocks noChangeArrowheads="1"/>
          </p:cNvSpPr>
          <p:nvPr/>
        </p:nvSpPr>
        <p:spPr bwMode="auto">
          <a:xfrm>
            <a:off x="671513" y="4648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Maturation sets the basic course of development, experience adjusts it .</a:t>
            </a:r>
          </a:p>
        </p:txBody>
      </p:sp>
    </p:spTree>
    <p:extLst>
      <p:ext uri="{BB962C8B-B14F-4D97-AF65-F5344CB8AC3E}">
        <p14:creationId xmlns:p14="http://schemas.microsoft.com/office/powerpoint/2010/main" val="28099806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5140"/>
                                        </p:tgtEl>
                                        <p:attrNameLst>
                                          <p:attrName>style.visibility</p:attrName>
                                        </p:attrNameLst>
                                      </p:cBhvr>
                                      <p:to>
                                        <p:strVal val="visible"/>
                                      </p:to>
                                    </p:set>
                                    <p:animEffect transition="in" filter="dissolve">
                                      <p:cBhvr>
                                        <p:cTn id="7" dur="500"/>
                                        <p:tgtEl>
                                          <p:spTgt spid="475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Reflexes present at birth</a:t>
            </a:r>
            <a:endParaRPr lang="en-US" dirty="0"/>
          </a:p>
        </p:txBody>
      </p:sp>
      <p:sp>
        <p:nvSpPr>
          <p:cNvPr id="3" name="Content Placeholder 2"/>
          <p:cNvSpPr>
            <a:spLocks noGrp="1"/>
          </p:cNvSpPr>
          <p:nvPr>
            <p:ph idx="1"/>
          </p:nvPr>
        </p:nvSpPr>
        <p:spPr>
          <a:xfrm>
            <a:off x="206829" y="1262743"/>
            <a:ext cx="5334000" cy="5029200"/>
          </a:xfrm>
        </p:spPr>
        <p:txBody>
          <a:bodyPr/>
          <a:lstStyle/>
          <a:p>
            <a:r>
              <a:rPr lang="en-US" sz="2800" u="sng" dirty="0" smtClean="0"/>
              <a:t>Rooting reflex- </a:t>
            </a:r>
            <a:r>
              <a:rPr lang="en-US" sz="2800" dirty="0" smtClean="0"/>
              <a:t>when touched on the cheek, a baby will turn toward the touch and try to eat</a:t>
            </a:r>
          </a:p>
          <a:p>
            <a:r>
              <a:rPr lang="en-US" sz="2800" u="sng" dirty="0" smtClean="0"/>
              <a:t>Grasping reflex- </a:t>
            </a:r>
            <a:r>
              <a:rPr lang="en-US" sz="2800" dirty="0" smtClean="0"/>
              <a:t>baby will try to grasp any object placed in the their palm or foot pad</a:t>
            </a:r>
          </a:p>
          <a:p>
            <a:r>
              <a:rPr lang="en-US" sz="2800" u="sng" dirty="0" smtClean="0"/>
              <a:t>Moro reflex- </a:t>
            </a:r>
            <a:r>
              <a:rPr lang="en-US" sz="2800" dirty="0" smtClean="0"/>
              <a:t>When startled a baby will fling its body outward and then retract them to become as small as possible</a:t>
            </a:r>
          </a:p>
          <a:p>
            <a:r>
              <a:rPr lang="en-US" sz="2800" u="sng" dirty="0" smtClean="0"/>
              <a:t>Babinski reflex- </a:t>
            </a:r>
            <a:r>
              <a:rPr lang="en-US" sz="2800" dirty="0" smtClean="0"/>
              <a:t>Will spread their toes when their foot is stroked</a:t>
            </a:r>
            <a:endParaRPr lang="en-US" sz="2800" dirty="0"/>
          </a:p>
        </p:txBody>
      </p:sp>
      <p:pic>
        <p:nvPicPr>
          <p:cNvPr id="4" name="Picture 3"/>
          <p:cNvPicPr>
            <a:picLocks noChangeAspect="1"/>
          </p:cNvPicPr>
          <p:nvPr/>
        </p:nvPicPr>
        <p:blipFill>
          <a:blip r:embed="rId2"/>
          <a:stretch>
            <a:fillRect/>
          </a:stretch>
        </p:blipFill>
        <p:spPr>
          <a:xfrm>
            <a:off x="5638800" y="1219200"/>
            <a:ext cx="3124200" cy="2974782"/>
          </a:xfrm>
          <a:prstGeom prst="rect">
            <a:avLst/>
          </a:prstGeom>
        </p:spPr>
      </p:pic>
      <p:pic>
        <p:nvPicPr>
          <p:cNvPr id="5" name="Picture 4"/>
          <p:cNvPicPr>
            <a:picLocks noChangeAspect="1"/>
          </p:cNvPicPr>
          <p:nvPr/>
        </p:nvPicPr>
        <p:blipFill>
          <a:blip r:embed="rId3"/>
          <a:stretch>
            <a:fillRect/>
          </a:stretch>
        </p:blipFill>
        <p:spPr>
          <a:xfrm>
            <a:off x="6183212" y="4343400"/>
            <a:ext cx="2110681" cy="2412206"/>
          </a:xfrm>
          <a:prstGeom prst="rect">
            <a:avLst/>
          </a:prstGeom>
        </p:spPr>
      </p:pic>
    </p:spTree>
    <p:extLst>
      <p:ext uri="{BB962C8B-B14F-4D97-AF65-F5344CB8AC3E}">
        <p14:creationId xmlns:p14="http://schemas.microsoft.com/office/powerpoint/2010/main" val="423383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a:xfrm>
            <a:off x="671513" y="290513"/>
            <a:ext cx="7772400" cy="1143000"/>
          </a:xfrm>
        </p:spPr>
        <p:txBody>
          <a:bodyPr/>
          <a:lstStyle/>
          <a:p>
            <a:r>
              <a:rPr lang="en-US" sz="4000" dirty="0">
                <a:latin typeface="Berlin Sans FB" pitchFamily="34" charset="0"/>
              </a:rPr>
              <a:t>Motor Development</a:t>
            </a:r>
          </a:p>
        </p:txBody>
      </p:sp>
      <p:sp>
        <p:nvSpPr>
          <p:cNvPr id="477187" name="Rectangle 3"/>
          <p:cNvSpPr>
            <a:spLocks noChangeArrowheads="1"/>
          </p:cNvSpPr>
          <p:nvPr/>
        </p:nvSpPr>
        <p:spPr bwMode="auto">
          <a:xfrm>
            <a:off x="671513" y="1600200"/>
            <a:ext cx="7772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Infants begin to roll over first followed by sitting unsupported, crawling, and finally walking. Experience has little effect on this sequence.</a:t>
            </a:r>
          </a:p>
        </p:txBody>
      </p:sp>
      <p:pic>
        <p:nvPicPr>
          <p:cNvPr id="477188" name="Picture 4" descr="12673_Myers_Psy_8e_fi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6191"/>
          <a:stretch/>
        </p:blipFill>
        <p:spPr>
          <a:xfrm>
            <a:off x="1201024" y="3693113"/>
            <a:ext cx="6705600" cy="2362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7189" name="Text Box 5"/>
          <p:cNvSpPr txBox="1">
            <a:spLocks noChangeArrowheads="1"/>
          </p:cNvSpPr>
          <p:nvPr/>
        </p:nvSpPr>
        <p:spPr bwMode="auto">
          <a:xfrm rot="5400000">
            <a:off x="2349455" y="4579858"/>
            <a:ext cx="19463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Renee </a:t>
            </a:r>
            <a:r>
              <a:rPr lang="en-US" sz="1000" dirty="0" err="1">
                <a:latin typeface="Berlin Sans FB" pitchFamily="34" charset="0"/>
              </a:rPr>
              <a:t>Altier</a:t>
            </a:r>
            <a:r>
              <a:rPr lang="en-US" sz="1000" dirty="0">
                <a:latin typeface="Berlin Sans FB" pitchFamily="34" charset="0"/>
              </a:rPr>
              <a:t> for Worth Publishers</a:t>
            </a:r>
          </a:p>
        </p:txBody>
      </p:sp>
      <p:sp>
        <p:nvSpPr>
          <p:cNvPr id="477190" name="Text Box 6"/>
          <p:cNvSpPr txBox="1">
            <a:spLocks noChangeArrowheads="1"/>
          </p:cNvSpPr>
          <p:nvPr/>
        </p:nvSpPr>
        <p:spPr bwMode="auto">
          <a:xfrm rot="5400000">
            <a:off x="4261439" y="4903708"/>
            <a:ext cx="13227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Jim </a:t>
            </a:r>
            <a:r>
              <a:rPr lang="en-US" sz="1000" dirty="0" err="1">
                <a:latin typeface="Berlin Sans FB" pitchFamily="34" charset="0"/>
              </a:rPr>
              <a:t>Craigmyle</a:t>
            </a:r>
            <a:r>
              <a:rPr lang="en-US" sz="1000" dirty="0">
                <a:latin typeface="Berlin Sans FB" pitchFamily="34" charset="0"/>
              </a:rPr>
              <a:t>/ Corbis</a:t>
            </a:r>
          </a:p>
        </p:txBody>
      </p:sp>
      <p:sp>
        <p:nvSpPr>
          <p:cNvPr id="477191" name="Text Box 7"/>
          <p:cNvSpPr txBox="1">
            <a:spLocks noChangeArrowheads="1"/>
          </p:cNvSpPr>
          <p:nvPr/>
        </p:nvSpPr>
        <p:spPr bwMode="auto">
          <a:xfrm rot="5400000">
            <a:off x="5398199" y="4719558"/>
            <a:ext cx="17924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err="1">
                <a:latin typeface="Berlin Sans FB" pitchFamily="34" charset="0"/>
              </a:rPr>
              <a:t>Phototake</a:t>
            </a:r>
            <a:r>
              <a:rPr lang="en-US" sz="1000" dirty="0">
                <a:latin typeface="Berlin Sans FB" pitchFamily="34" charset="0"/>
              </a:rPr>
              <a:t> Inc./ </a:t>
            </a:r>
            <a:r>
              <a:rPr lang="en-US" sz="1000" dirty="0" err="1">
                <a:latin typeface="Berlin Sans FB" pitchFamily="34" charset="0"/>
              </a:rPr>
              <a:t>Alamy</a:t>
            </a:r>
            <a:r>
              <a:rPr lang="en-US" sz="1000" dirty="0">
                <a:latin typeface="Berlin Sans FB" pitchFamily="34" charset="0"/>
              </a:rPr>
              <a:t> Images</a:t>
            </a:r>
          </a:p>
        </p:txBody>
      </p:sp>
      <p:sp>
        <p:nvSpPr>
          <p:cNvPr id="477192" name="Text Box 8"/>
          <p:cNvSpPr txBox="1">
            <a:spLocks noChangeArrowheads="1"/>
          </p:cNvSpPr>
          <p:nvPr/>
        </p:nvSpPr>
        <p:spPr bwMode="auto">
          <a:xfrm rot="5400000">
            <a:off x="6968225" y="4771946"/>
            <a:ext cx="16305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Profimedia.CZ </a:t>
            </a:r>
            <a:r>
              <a:rPr lang="en-US" sz="1000" dirty="0" err="1">
                <a:latin typeface="Berlin Sans FB" pitchFamily="34" charset="0"/>
              </a:rPr>
              <a:t>s.r.o</a:t>
            </a:r>
            <a:r>
              <a:rPr lang="en-US" sz="1000" dirty="0">
                <a:latin typeface="Berlin Sans FB" pitchFamily="34" charset="0"/>
              </a:rPr>
              <a:t>./ </a:t>
            </a:r>
            <a:r>
              <a:rPr lang="en-US" sz="1000" dirty="0" err="1">
                <a:latin typeface="Berlin Sans FB" pitchFamily="34" charset="0"/>
              </a:rPr>
              <a:t>Alamy</a:t>
            </a:r>
            <a:endParaRPr lang="en-US" sz="1000" dirty="0">
              <a:latin typeface="Berlin Sans FB" pitchFamily="34" charset="0"/>
            </a:endParaRPr>
          </a:p>
        </p:txBody>
      </p:sp>
    </p:spTree>
    <p:extLst>
      <p:ext uri="{BB962C8B-B14F-4D97-AF65-F5344CB8AC3E}">
        <p14:creationId xmlns:p14="http://schemas.microsoft.com/office/powerpoint/2010/main" val="276684792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Maturation and Infant Memory</a:t>
            </a:r>
          </a:p>
        </p:txBody>
      </p:sp>
      <p:sp>
        <p:nvSpPr>
          <p:cNvPr id="479235" name="Rectangle 3"/>
          <p:cNvSpPr>
            <a:spLocks noChangeArrowheads="1"/>
          </p:cNvSpPr>
          <p:nvPr/>
        </p:nvSpPr>
        <p:spPr bwMode="auto">
          <a:xfrm>
            <a:off x="671513" y="1600200"/>
            <a:ext cx="7772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Earliest age of conscious memory is around 3½ years (Bauer, 2002). A 5-year-old has a sense of self and an increased long-term memory, thus organization of memory is different from 3-4 years.</a:t>
            </a:r>
          </a:p>
        </p:txBody>
      </p:sp>
      <p:pic>
        <p:nvPicPr>
          <p:cNvPr id="479236" name="Picture 4" descr="12673_Myers_Psy_8e_4UN04 copy"/>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95463" y="3767138"/>
            <a:ext cx="5519737" cy="3014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9237" name="Text Box 5"/>
          <p:cNvSpPr txBox="1">
            <a:spLocks noChangeArrowheads="1"/>
          </p:cNvSpPr>
          <p:nvPr/>
        </p:nvSpPr>
        <p:spPr bwMode="auto">
          <a:xfrm rot="5400000">
            <a:off x="4642619" y="5564108"/>
            <a:ext cx="95731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Amy Pedersen</a:t>
            </a:r>
          </a:p>
        </p:txBody>
      </p:sp>
      <p:sp>
        <p:nvSpPr>
          <p:cNvPr id="479238" name="Text Box 6"/>
          <p:cNvSpPr txBox="1">
            <a:spLocks noChangeArrowheads="1"/>
          </p:cNvSpPr>
          <p:nvPr/>
        </p:nvSpPr>
        <p:spPr bwMode="auto">
          <a:xfrm rot="5400000">
            <a:off x="6329193" y="5058490"/>
            <a:ext cx="197201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Courtesy of Carolyn </a:t>
            </a:r>
            <a:r>
              <a:rPr lang="en-US" sz="1000" dirty="0" err="1">
                <a:latin typeface="Berlin Sans FB" pitchFamily="34" charset="0"/>
              </a:rPr>
              <a:t>Rovee</a:t>
            </a:r>
            <a:r>
              <a:rPr lang="en-US" sz="1000" dirty="0">
                <a:latin typeface="Berlin Sans FB" pitchFamily="34" charset="0"/>
              </a:rPr>
              <a:t>-Collier</a:t>
            </a:r>
          </a:p>
        </p:txBody>
      </p:sp>
    </p:spTree>
    <p:extLst>
      <p:ext uri="{BB962C8B-B14F-4D97-AF65-F5344CB8AC3E}">
        <p14:creationId xmlns:p14="http://schemas.microsoft.com/office/powerpoint/2010/main" val="21391286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685800" y="14514"/>
            <a:ext cx="8229600" cy="871537"/>
          </a:xfrm>
        </p:spPr>
        <p:txBody>
          <a:bodyPr/>
          <a:lstStyle/>
          <a:p>
            <a:r>
              <a:rPr lang="en-US" sz="3600" dirty="0">
                <a:latin typeface="Berlin Sans FB" pitchFamily="34" charset="0"/>
              </a:rPr>
              <a:t>Cognitive Development in the  Newborn</a:t>
            </a:r>
          </a:p>
        </p:txBody>
      </p:sp>
      <p:sp>
        <p:nvSpPr>
          <p:cNvPr id="464900" name="Rectangle 4"/>
          <p:cNvSpPr>
            <a:spLocks noChangeArrowheads="1"/>
          </p:cNvSpPr>
          <p:nvPr/>
        </p:nvSpPr>
        <p:spPr bwMode="auto">
          <a:xfrm>
            <a:off x="-3629" y="91440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Investigators study infants getting habituated to objects over some duration of time. New objects are paid more attention than </a:t>
            </a:r>
            <a:r>
              <a:rPr lang="en-US" sz="2800" u="sng" dirty="0">
                <a:latin typeface="Berlin Sans FB" pitchFamily="34" charset="0"/>
              </a:rPr>
              <a:t>habituated</a:t>
            </a:r>
            <a:r>
              <a:rPr lang="en-US" sz="2800" dirty="0">
                <a:latin typeface="Berlin Sans FB" pitchFamily="34" charset="0"/>
              </a:rPr>
              <a:t> ones, showing learning.  </a:t>
            </a:r>
          </a:p>
        </p:txBody>
      </p:sp>
      <p:pic>
        <p:nvPicPr>
          <p:cNvPr id="1026" name="Picture 2" descr="http://www.jolyon.co.uk/illustrations/BasicVision/images/Image%2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255" y="2420711"/>
            <a:ext cx="62484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208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Jean Piaget</a:t>
            </a:r>
            <a:endParaRPr lang="en-US" dirty="0"/>
          </a:p>
        </p:txBody>
      </p:sp>
      <p:sp>
        <p:nvSpPr>
          <p:cNvPr id="3" name="Content Placeholder 2"/>
          <p:cNvSpPr>
            <a:spLocks noGrp="1"/>
          </p:cNvSpPr>
          <p:nvPr>
            <p:ph idx="1"/>
          </p:nvPr>
        </p:nvSpPr>
        <p:spPr>
          <a:xfrm>
            <a:off x="457200" y="1600200"/>
            <a:ext cx="4876800" cy="4525963"/>
          </a:xfrm>
        </p:spPr>
        <p:txBody>
          <a:bodyPr/>
          <a:lstStyle/>
          <a:p>
            <a:r>
              <a:rPr lang="en-US" dirty="0" smtClean="0"/>
              <a:t>This guy is an all-star</a:t>
            </a:r>
          </a:p>
          <a:p>
            <a:r>
              <a:rPr lang="en-US" dirty="0" smtClean="0"/>
              <a:t>First studied intelligence testing in France.  Later developed a </a:t>
            </a:r>
            <a:r>
              <a:rPr lang="en-US" dirty="0" smtClean="0">
                <a:solidFill>
                  <a:srgbClr val="0000FF"/>
                </a:solidFill>
              </a:rPr>
              <a:t>theory of cognitive development </a:t>
            </a:r>
            <a:r>
              <a:rPr lang="en-US" dirty="0" smtClean="0"/>
              <a:t>in children</a:t>
            </a:r>
            <a:endParaRPr lang="en-US" dirty="0"/>
          </a:p>
        </p:txBody>
      </p:sp>
      <p:pic>
        <p:nvPicPr>
          <p:cNvPr id="1026" name="Picture 2" descr="http://www.nwlink.com/~donclark/leader/ahold/piag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28800"/>
            <a:ext cx="304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476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Developmental Psychology</a:t>
            </a:r>
          </a:p>
        </p:txBody>
      </p:sp>
      <p:graphicFrame>
        <p:nvGraphicFramePr>
          <p:cNvPr id="450563" name="Group 3"/>
          <p:cNvGraphicFramePr>
            <a:graphicFrameLocks noGrp="1"/>
          </p:cNvGraphicFramePr>
          <p:nvPr>
            <p:ph idx="1"/>
            <p:extLst>
              <p:ext uri="{D42A27DB-BD31-4B8C-83A1-F6EECF244321}">
                <p14:modId xmlns:p14="http://schemas.microsoft.com/office/powerpoint/2010/main" val="3083231296"/>
              </p:ext>
            </p:extLst>
          </p:nvPr>
        </p:nvGraphicFramePr>
        <p:xfrm>
          <a:off x="900113" y="1600200"/>
          <a:ext cx="7543800" cy="4520946"/>
        </p:xfrm>
        <a:graphic>
          <a:graphicData uri="http://schemas.openxmlformats.org/drawingml/2006/table">
            <a:tbl>
              <a:tblPr/>
              <a:tblGrid>
                <a:gridCol w="3771900"/>
                <a:gridCol w="3771900"/>
              </a:tblGrid>
              <a:tr h="742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Issue</a:t>
                      </a: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Details</a:t>
                      </a: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r h="771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Nature/Nurture</a:t>
                      </a: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2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How do genetic inheritance (</a:t>
                      </a:r>
                      <a:r>
                        <a:rPr kumimoji="0" lang="en-US" altLang="en-US" sz="2200" b="0" i="1"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our nature</a:t>
                      </a:r>
                      <a:r>
                        <a:rPr kumimoji="0" lang="en-US" altLang="en-US" sz="22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 and experience (</a:t>
                      </a:r>
                      <a:r>
                        <a:rPr kumimoji="0" lang="en-US" altLang="en-US" sz="2200" b="0" i="1"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the nurture we receive</a:t>
                      </a:r>
                      <a:r>
                        <a:rPr kumimoji="0" lang="en-US" altLang="en-US" sz="22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 influence our behavior?</a:t>
                      </a: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673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Continuity/Stages</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2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Is development a gradual, continuous process or a sequence of separate stages?</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769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Stability/Change</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sz="2200" b="0" i="0" u="none" strike="noStrike" cap="none" spc="0" normalizeH="0" baseline="0" dirty="0" smtClean="0">
                          <a:ln w="10541" cmpd="sng">
                            <a:solidFill>
                              <a:srgbClr val="7D7D7D">
                                <a:tint val="100000"/>
                                <a:shade val="100000"/>
                                <a:satMod val="110000"/>
                              </a:srgbClr>
                            </a:solidFill>
                            <a:prstDash val="solid"/>
                          </a:ln>
                          <a:solidFill>
                            <a:srgbClr val="0000FF"/>
                          </a:solidFill>
                          <a:effectLst/>
                          <a:latin typeface="Berlin Sans FB" pitchFamily="34" charset="0"/>
                        </a:rPr>
                        <a:t>Do our early personality traits persist through life, or do we become different persons as we age.</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Cognitive Development</a:t>
            </a:r>
          </a:p>
        </p:txBody>
      </p:sp>
      <p:sp>
        <p:nvSpPr>
          <p:cNvPr id="481283" name="Rectangle 3"/>
          <p:cNvSpPr>
            <a:spLocks noChangeArrowheads="1"/>
          </p:cNvSpPr>
          <p:nvPr/>
        </p:nvSpPr>
        <p:spPr bwMode="auto">
          <a:xfrm>
            <a:off x="671513" y="1600200"/>
            <a:ext cx="7772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Piaget believed that the driving force behind intellectual development is our biological development amidst experiences with the environment. Our cognitive development is shaped by errors we make</a:t>
            </a:r>
            <a:r>
              <a:rPr lang="en-US" sz="2800" dirty="0" smtClean="0">
                <a:latin typeface="Berlin Sans FB" pitchFamily="34" charset="0"/>
              </a:rPr>
              <a:t>.  “We learn from our mistakes”</a:t>
            </a:r>
            <a:endParaRPr lang="en-US" sz="2800" dirty="0">
              <a:latin typeface="Berlin Sans FB" pitchFamily="34" charset="0"/>
            </a:endParaRPr>
          </a:p>
        </p:txBody>
      </p:sp>
      <p:pic>
        <p:nvPicPr>
          <p:cNvPr id="481284"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3810000"/>
            <a:ext cx="5791200" cy="290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285" name="Text Box 5"/>
          <p:cNvSpPr txBox="1">
            <a:spLocks noChangeArrowheads="1"/>
          </p:cNvSpPr>
          <p:nvPr/>
        </p:nvSpPr>
        <p:spPr bwMode="auto">
          <a:xfrm rot="5400000">
            <a:off x="6312477" y="4925933"/>
            <a:ext cx="231024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Both photos: Courtesy of Judy </a:t>
            </a:r>
            <a:r>
              <a:rPr lang="en-US" sz="1000" dirty="0" err="1">
                <a:latin typeface="Berlin Sans FB" pitchFamily="34" charset="0"/>
              </a:rPr>
              <a:t>DeLoache</a:t>
            </a:r>
            <a:endParaRPr lang="en-US" sz="1000" dirty="0">
              <a:latin typeface="Berlin Sans FB" pitchFamily="34" charset="0"/>
            </a:endParaRPr>
          </a:p>
        </p:txBody>
      </p:sp>
    </p:spTree>
    <p:extLst>
      <p:ext uri="{BB962C8B-B14F-4D97-AF65-F5344CB8AC3E}">
        <p14:creationId xmlns:p14="http://schemas.microsoft.com/office/powerpoint/2010/main" val="19821181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altLang="en-US" dirty="0" smtClean="0"/>
              <a:t>Schemas (“schemata”)</a:t>
            </a:r>
            <a:endParaRPr lang="en-US" altLang="en-US" dirty="0"/>
          </a:p>
        </p:txBody>
      </p:sp>
      <p:sp>
        <p:nvSpPr>
          <p:cNvPr id="166915" name="Rectangle 3"/>
          <p:cNvSpPr>
            <a:spLocks noGrp="1" noChangeArrowheads="1"/>
          </p:cNvSpPr>
          <p:nvPr>
            <p:ph type="body" idx="1"/>
          </p:nvPr>
        </p:nvSpPr>
        <p:spPr>
          <a:xfrm>
            <a:off x="457200" y="1600200"/>
            <a:ext cx="8001000" cy="4525963"/>
          </a:xfrm>
        </p:spPr>
        <p:txBody>
          <a:bodyPr/>
          <a:lstStyle/>
          <a:p>
            <a:r>
              <a:rPr lang="en-US" altLang="en-US" sz="3600" dirty="0"/>
              <a:t>Concepts or mental frameworks that people use to organize and interpret information</a:t>
            </a:r>
          </a:p>
          <a:p>
            <a:r>
              <a:rPr lang="en-US" altLang="en-US" sz="3600" dirty="0"/>
              <a:t>Sometimes called </a:t>
            </a:r>
            <a:r>
              <a:rPr lang="en-US" altLang="en-US" sz="3600" dirty="0" smtClean="0"/>
              <a:t>schemes</a:t>
            </a:r>
            <a:endParaRPr lang="en-US" altLang="en-US" sz="3600" dirty="0"/>
          </a:p>
          <a:p>
            <a:r>
              <a:rPr lang="en-US" altLang="en-US" sz="3600" dirty="0"/>
              <a:t>A person’s “picture of the world</a:t>
            </a:r>
            <a:r>
              <a:rPr lang="en-US" altLang="en-US" sz="3600" dirty="0" smtClean="0"/>
              <a:t>”</a:t>
            </a:r>
          </a:p>
          <a:p>
            <a:r>
              <a:rPr lang="en-US" altLang="en-US" sz="3600" dirty="0" smtClean="0"/>
              <a:t>Perceptual set, expectancy set</a:t>
            </a:r>
          </a:p>
          <a:p>
            <a:endParaRPr lang="en-US" altLang="en-US" sz="3600" dirty="0"/>
          </a:p>
          <a:p>
            <a:r>
              <a:rPr lang="en-US" altLang="en-US" sz="3600" dirty="0" smtClean="0"/>
              <a:t>What is your schema of “mammal”</a:t>
            </a:r>
            <a:endParaRPr lang="en-US" altLang="en-US" sz="3600" dirty="0"/>
          </a:p>
        </p:txBody>
      </p:sp>
    </p:spTree>
    <p:extLst>
      <p:ext uri="{BB962C8B-B14F-4D97-AF65-F5344CB8AC3E}">
        <p14:creationId xmlns:p14="http://schemas.microsoft.com/office/powerpoint/2010/main" val="40364303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ltLang="en-US"/>
              <a:t>Assimilation</a:t>
            </a:r>
          </a:p>
        </p:txBody>
      </p:sp>
      <p:sp>
        <p:nvSpPr>
          <p:cNvPr id="167939" name="Rectangle 3"/>
          <p:cNvSpPr>
            <a:spLocks noGrp="1" noChangeArrowheads="1"/>
          </p:cNvSpPr>
          <p:nvPr>
            <p:ph type="body" idx="1"/>
          </p:nvPr>
        </p:nvSpPr>
        <p:spPr>
          <a:xfrm>
            <a:off x="457200" y="1600200"/>
            <a:ext cx="8001000" cy="4525963"/>
          </a:xfrm>
        </p:spPr>
        <p:txBody>
          <a:bodyPr/>
          <a:lstStyle/>
          <a:p>
            <a:r>
              <a:rPr lang="en-US" altLang="en-US" sz="3600" dirty="0"/>
              <a:t>Interpreting a new experience within the context of existing schemas</a:t>
            </a:r>
          </a:p>
          <a:p>
            <a:r>
              <a:rPr lang="en-US" altLang="en-US" sz="3600" dirty="0"/>
              <a:t>The new experience is similar to other previous </a:t>
            </a:r>
            <a:r>
              <a:rPr lang="en-US" altLang="en-US" sz="3600" dirty="0" smtClean="0"/>
              <a:t>experiences</a:t>
            </a:r>
            <a:endParaRPr lang="en-US" altLang="en-US" sz="3600" dirty="0"/>
          </a:p>
          <a:p>
            <a:pPr marL="0" indent="0">
              <a:buNone/>
            </a:pPr>
            <a:r>
              <a:rPr lang="en-US" altLang="en-US" sz="3600" dirty="0"/>
              <a:t>	</a:t>
            </a:r>
            <a:r>
              <a:rPr lang="en-US" altLang="en-US" sz="2800" dirty="0" smtClean="0"/>
              <a:t>No problem here			Uh-oh</a:t>
            </a:r>
          </a:p>
        </p:txBody>
      </p:sp>
      <p:pic>
        <p:nvPicPr>
          <p:cNvPr id="2050" name="Picture 2" descr="http://t0.gstatic.com/images?q=tbn:ANd9GcRnjfyM37rBjVWXHfftsVrD1CAPV4DRwiaiyYerleIeZ-66ixI_MOZoWG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724" y="4724400"/>
            <a:ext cx="2543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heoriginaldolphinwatch.com/images/dolphin1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653094"/>
            <a:ext cx="1873250" cy="219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20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ltLang="en-US"/>
              <a:t>Accommodation</a:t>
            </a:r>
          </a:p>
        </p:txBody>
      </p:sp>
      <p:sp>
        <p:nvSpPr>
          <p:cNvPr id="168963" name="Rectangle 3"/>
          <p:cNvSpPr>
            <a:spLocks noGrp="1" noChangeArrowheads="1"/>
          </p:cNvSpPr>
          <p:nvPr>
            <p:ph type="body" idx="1"/>
          </p:nvPr>
        </p:nvSpPr>
        <p:spPr>
          <a:xfrm>
            <a:off x="457200" y="1600200"/>
            <a:ext cx="8001000" cy="4525963"/>
          </a:xfrm>
        </p:spPr>
        <p:txBody>
          <a:bodyPr/>
          <a:lstStyle/>
          <a:p>
            <a:r>
              <a:rPr lang="en-US" altLang="en-US" sz="3600" dirty="0"/>
              <a:t>Adapting current schemas to incorporate new information</a:t>
            </a:r>
          </a:p>
          <a:p>
            <a:r>
              <a:rPr lang="en-US" altLang="en-US" sz="3600" dirty="0"/>
              <a:t>The new experience is so novel the person’s </a:t>
            </a:r>
            <a:r>
              <a:rPr lang="en-US" altLang="en-US" sz="3600" dirty="0" smtClean="0"/>
              <a:t>schema </a:t>
            </a:r>
            <a:r>
              <a:rPr lang="en-US" altLang="en-US" sz="3600" dirty="0"/>
              <a:t>must be changed to accommodate </a:t>
            </a:r>
            <a:r>
              <a:rPr lang="en-US" altLang="en-US" sz="3600" dirty="0" smtClean="0"/>
              <a:t>it</a:t>
            </a:r>
          </a:p>
          <a:p>
            <a:endParaRPr lang="en-US" altLang="en-US" sz="3600" dirty="0"/>
          </a:p>
          <a:p>
            <a:r>
              <a:rPr lang="en-US" altLang="en-US" sz="3600" dirty="0" smtClean="0"/>
              <a:t>Hmm, well I guess they both have “hair” and do give birth to live young…</a:t>
            </a:r>
            <a:endParaRPr lang="en-US" altLang="en-US" sz="3600" dirty="0"/>
          </a:p>
          <a:p>
            <a:endParaRPr lang="en-US" altLang="en-US" sz="3600" dirty="0"/>
          </a:p>
          <a:p>
            <a:endParaRPr lang="en-US" altLang="en-US" sz="3600" dirty="0"/>
          </a:p>
          <a:p>
            <a:endParaRPr lang="en-US" altLang="en-US" sz="3600" dirty="0"/>
          </a:p>
          <a:p>
            <a:endParaRPr lang="en-US" altLang="en-US" sz="3600" dirty="0"/>
          </a:p>
        </p:txBody>
      </p:sp>
    </p:spTree>
    <p:extLst>
      <p:ext uri="{BB962C8B-B14F-4D97-AF65-F5344CB8AC3E}">
        <p14:creationId xmlns:p14="http://schemas.microsoft.com/office/powerpoint/2010/main" val="174768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p:txBody>
          <a:bodyPr/>
          <a:lstStyle/>
          <a:p>
            <a:r>
              <a:rPr lang="en-US" altLang="en-US" dirty="0"/>
              <a:t>Assimilation/Accommodation</a:t>
            </a:r>
          </a:p>
        </p:txBody>
      </p:sp>
      <p:pic>
        <p:nvPicPr>
          <p:cNvPr id="274438" name="Picture 1030" descr="Assim Accomm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372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80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p:txBody>
          <a:bodyPr/>
          <a:lstStyle/>
          <a:p>
            <a:r>
              <a:rPr lang="en-US" altLang="en-US" dirty="0"/>
              <a:t>Assimilation/Accommodation</a:t>
            </a:r>
          </a:p>
        </p:txBody>
      </p:sp>
      <p:pic>
        <p:nvPicPr>
          <p:cNvPr id="275465" name="Picture 1033" descr="Assim Accomm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8613"/>
            <a:ext cx="9144000" cy="372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72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026"/>
          <p:cNvSpPr>
            <a:spLocks noGrp="1" noChangeArrowheads="1"/>
          </p:cNvSpPr>
          <p:nvPr>
            <p:ph type="title"/>
          </p:nvPr>
        </p:nvSpPr>
        <p:spPr/>
        <p:txBody>
          <a:bodyPr/>
          <a:lstStyle/>
          <a:p>
            <a:r>
              <a:rPr lang="en-US" altLang="en-US" dirty="0"/>
              <a:t>Assimilation/Accommodation</a:t>
            </a:r>
          </a:p>
        </p:txBody>
      </p:sp>
      <p:pic>
        <p:nvPicPr>
          <p:cNvPr id="245767" name="Picture 1031" descr="Assim Accomm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8613"/>
            <a:ext cx="9144000" cy="372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839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Sensorimotor Stage</a:t>
            </a:r>
          </a:p>
        </p:txBody>
      </p:sp>
      <p:sp>
        <p:nvSpPr>
          <p:cNvPr id="489475" name="Rectangle 3"/>
          <p:cNvSpPr>
            <a:spLocks noChangeArrowheads="1"/>
          </p:cNvSpPr>
          <p:nvPr/>
        </p:nvSpPr>
        <p:spPr bwMode="auto">
          <a:xfrm>
            <a:off x="671512" y="1600200"/>
            <a:ext cx="801528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 sensorimotor stage babies take in the world — through looking, hearing, touching, mouthing and grasping. Children younger than 6 months do not have </a:t>
            </a:r>
            <a:r>
              <a:rPr lang="en-US" sz="2800" dirty="0">
                <a:solidFill>
                  <a:srgbClr val="0000FF"/>
                </a:solidFill>
                <a:latin typeface="Berlin Sans FB" pitchFamily="34" charset="0"/>
              </a:rPr>
              <a:t>object permanence</a:t>
            </a:r>
            <a:r>
              <a:rPr lang="en-US" sz="2800" dirty="0">
                <a:latin typeface="Berlin Sans FB" pitchFamily="34" charset="0"/>
              </a:rPr>
              <a:t>, i.e., objects that are out of sight are also out of mind</a:t>
            </a:r>
            <a:r>
              <a:rPr lang="en-US" sz="2800" dirty="0" smtClean="0">
                <a:latin typeface="Berlin Sans FB" pitchFamily="34" charset="0"/>
              </a:rPr>
              <a: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This is why babies love playing peek-a-boo</a:t>
            </a:r>
          </a:p>
          <a:p>
            <a:pPr algn="ctr">
              <a:spcBef>
                <a:spcPct val="20000"/>
              </a:spcBef>
              <a:buFont typeface="Wingdings" pitchFamily="2" charset="2"/>
              <a:buNone/>
            </a:pPr>
            <a:r>
              <a:rPr lang="en-US" sz="2800" dirty="0" smtClean="0">
                <a:latin typeface="Berlin Sans FB" pitchFamily="34" charset="0"/>
              </a:rPr>
              <a:t>and</a:t>
            </a:r>
          </a:p>
          <a:p>
            <a:pPr algn="ctr">
              <a:spcBef>
                <a:spcPct val="20000"/>
              </a:spcBef>
              <a:buFont typeface="Wingdings" pitchFamily="2" charset="2"/>
              <a:buNone/>
            </a:pPr>
            <a:r>
              <a:rPr lang="en-US" sz="2800" dirty="0" smtClean="0">
                <a:latin typeface="Berlin Sans FB" pitchFamily="34" charset="0"/>
              </a:rPr>
              <a:t>Why I was able to keep the remote control to myself</a:t>
            </a:r>
          </a:p>
        </p:txBody>
      </p:sp>
    </p:spTree>
    <p:extLst>
      <p:ext uri="{BB962C8B-B14F-4D97-AF65-F5344CB8AC3E}">
        <p14:creationId xmlns:p14="http://schemas.microsoft.com/office/powerpoint/2010/main" val="114317997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671513" y="0"/>
            <a:ext cx="7772400" cy="638175"/>
          </a:xfrm>
        </p:spPr>
        <p:txBody>
          <a:bodyPr/>
          <a:lstStyle/>
          <a:p>
            <a:r>
              <a:rPr lang="en-US" sz="4000" dirty="0">
                <a:latin typeface="Berlin Sans FB" pitchFamily="34" charset="0"/>
              </a:rPr>
              <a:t>Preoperational Stage</a:t>
            </a:r>
          </a:p>
        </p:txBody>
      </p:sp>
      <p:sp>
        <p:nvSpPr>
          <p:cNvPr id="495619" name="Rectangle 3"/>
          <p:cNvSpPr>
            <a:spLocks noChangeArrowheads="1"/>
          </p:cNvSpPr>
          <p:nvPr/>
        </p:nvSpPr>
        <p:spPr bwMode="auto">
          <a:xfrm>
            <a:off x="667884" y="685800"/>
            <a:ext cx="7772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Piaget suggested that from 2 to about 6-7 years, children are in preoperational stage — too young to perform mental operations</a:t>
            </a:r>
            <a:r>
              <a:rPr lang="en-US" sz="2800" dirty="0" smtClean="0">
                <a:latin typeface="Berlin Sans FB" pitchFamily="34" charset="0"/>
              </a:rPr>
              <a:t>.  Beginning of language, limited in the ways they can think about relationships between objects</a:t>
            </a:r>
            <a:endParaRPr lang="en-US" sz="2800" dirty="0">
              <a:latin typeface="Berlin Sans FB" pitchFamily="34" charset="0"/>
            </a:endParaRPr>
          </a:p>
        </p:txBody>
      </p:sp>
      <p:pic>
        <p:nvPicPr>
          <p:cNvPr id="495620"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23975" y="3136900"/>
            <a:ext cx="6462713" cy="3638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5621" name="Text Box 5"/>
          <p:cNvSpPr txBox="1">
            <a:spLocks noChangeArrowheads="1"/>
          </p:cNvSpPr>
          <p:nvPr/>
        </p:nvSpPr>
        <p:spPr bwMode="auto">
          <a:xfrm rot="5400000">
            <a:off x="7087618" y="4729083"/>
            <a:ext cx="139814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Ontario Science Center</a:t>
            </a:r>
          </a:p>
        </p:txBody>
      </p:sp>
    </p:spTree>
    <p:extLst>
      <p:ext uri="{BB962C8B-B14F-4D97-AF65-F5344CB8AC3E}">
        <p14:creationId xmlns:p14="http://schemas.microsoft.com/office/powerpoint/2010/main" val="10117905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Egocentrism</a:t>
            </a:r>
          </a:p>
        </p:txBody>
      </p:sp>
      <p:sp>
        <p:nvSpPr>
          <p:cNvPr id="499715" name="Rectangle 3"/>
          <p:cNvSpPr>
            <a:spLocks noChangeArrowheads="1"/>
          </p:cNvSpPr>
          <p:nvPr/>
        </p:nvSpPr>
        <p:spPr bwMode="auto">
          <a:xfrm>
            <a:off x="671513" y="1600200"/>
            <a:ext cx="7772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Piaget concluded that preschool children are </a:t>
            </a:r>
            <a:r>
              <a:rPr lang="en-US" sz="2800" dirty="0">
                <a:solidFill>
                  <a:srgbClr val="0000FF"/>
                </a:solidFill>
                <a:latin typeface="Berlin Sans FB" pitchFamily="34" charset="0"/>
              </a:rPr>
              <a:t>egocentric</a:t>
            </a:r>
            <a:r>
              <a:rPr lang="en-US" sz="2800" dirty="0">
                <a:latin typeface="Berlin Sans FB" pitchFamily="34" charset="0"/>
              </a:rPr>
              <a:t>. They cannot perceive things from another’s point of view.</a:t>
            </a:r>
          </a:p>
        </p:txBody>
      </p:sp>
      <p:sp>
        <p:nvSpPr>
          <p:cNvPr id="499716" name="Rectangle 4"/>
          <p:cNvSpPr>
            <a:spLocks noChangeArrowheads="1"/>
          </p:cNvSpPr>
          <p:nvPr/>
        </p:nvSpPr>
        <p:spPr bwMode="auto">
          <a:xfrm>
            <a:off x="671513" y="388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smtClean="0">
                <a:latin typeface="Berlin Sans FB" pitchFamily="34" charset="0"/>
              </a:rPr>
              <a:t>“How do you think that makes them feel?”</a:t>
            </a:r>
          </a:p>
          <a:p>
            <a:pPr algn="ctr">
              <a:spcBef>
                <a:spcPct val="20000"/>
              </a:spcBef>
              <a:buFont typeface="Wingdings" pitchFamily="2" charset="2"/>
              <a:buNone/>
            </a:pPr>
            <a:endParaRPr lang="en-US" sz="2800" dirty="0">
              <a:latin typeface="Berlin Sans FB" pitchFamily="34" charset="0"/>
            </a:endParaRPr>
          </a:p>
        </p:txBody>
      </p:sp>
      <p:sp>
        <p:nvSpPr>
          <p:cNvPr id="2" name="TextBox 1"/>
          <p:cNvSpPr txBox="1"/>
          <p:nvPr/>
        </p:nvSpPr>
        <p:spPr>
          <a:xfrm>
            <a:off x="1371600" y="5029200"/>
            <a:ext cx="6400800" cy="1231106"/>
          </a:xfrm>
          <a:prstGeom prst="rect">
            <a:avLst/>
          </a:prstGeom>
          <a:noFill/>
        </p:spPr>
        <p:txBody>
          <a:bodyPr wrap="square" rtlCol="0">
            <a:spAutoFit/>
          </a:bodyPr>
          <a:lstStyle/>
          <a:p>
            <a:pPr lvl="0" algn="ctr">
              <a:spcBef>
                <a:spcPct val="20000"/>
              </a:spcBef>
            </a:pPr>
            <a:r>
              <a:rPr lang="en-US" sz="2800" dirty="0">
                <a:solidFill>
                  <a:prstClr val="black"/>
                </a:solidFill>
                <a:latin typeface="Berlin Sans FB" pitchFamily="34" charset="0"/>
              </a:rPr>
              <a:t>“I have no idea what you are talking about.”</a:t>
            </a:r>
          </a:p>
          <a:p>
            <a:endParaRPr lang="en-US" dirty="0"/>
          </a:p>
        </p:txBody>
      </p:sp>
    </p:spTree>
    <p:extLst>
      <p:ext uri="{BB962C8B-B14F-4D97-AF65-F5344CB8AC3E}">
        <p14:creationId xmlns:p14="http://schemas.microsoft.com/office/powerpoint/2010/main" val="3984346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Effect transition="in" filter="dissolve">
                                      <p:cBhvr>
                                        <p:cTn id="7" dur="500"/>
                                        <p:tgtEl>
                                          <p:spTgt spid="4997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499716"/>
                                        </p:tgtEl>
                                        <p:attrNameLst>
                                          <p:attrName>style.visibility</p:attrName>
                                        </p:attrNameLst>
                                      </p:cBhvr>
                                      <p:to>
                                        <p:strVal val="visible"/>
                                      </p:to>
                                    </p:set>
                                    <p:animEffect transition="in" filter="fade">
                                      <p:cBhvr>
                                        <p:cTn id="12" dur="500"/>
                                        <p:tgtEl>
                                          <p:spTgt spid="4997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p:bldP spid="499716" grpId="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457200" y="152400"/>
            <a:ext cx="8472487" cy="928687"/>
          </a:xfrm>
        </p:spPr>
        <p:txBody>
          <a:bodyPr/>
          <a:lstStyle/>
          <a:p>
            <a:r>
              <a:rPr lang="en-US" sz="3600" dirty="0">
                <a:latin typeface="Berlin Sans FB" pitchFamily="34" charset="0"/>
              </a:rPr>
              <a:t>Prenatal Development and the Newborn</a:t>
            </a:r>
          </a:p>
        </p:txBody>
      </p:sp>
      <p:sp>
        <p:nvSpPr>
          <p:cNvPr id="452611" name="Rectangle 3"/>
          <p:cNvSpPr>
            <a:spLocks noChangeArrowheads="1"/>
          </p:cNvSpPr>
          <p:nvPr/>
        </p:nvSpPr>
        <p:spPr bwMode="auto">
          <a:xfrm>
            <a:off x="671513" y="1321481"/>
            <a:ext cx="7772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How, over time, did we come to be who we are? From zygote to birth, development progresses in an orderly, though fragile, sequence.</a:t>
            </a:r>
          </a:p>
        </p:txBody>
      </p:sp>
      <p:pic>
        <p:nvPicPr>
          <p:cNvPr id="3074" name="Picture 2" descr="http://drugline.org/img/term/prenatal-development-12065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024" y="2918052"/>
            <a:ext cx="3867377" cy="38673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Theory of Mind</a:t>
            </a:r>
          </a:p>
        </p:txBody>
      </p:sp>
      <p:sp>
        <p:nvSpPr>
          <p:cNvPr id="501763" name="Rectangle 3"/>
          <p:cNvSpPr>
            <a:spLocks noChangeArrowheads="1"/>
          </p:cNvSpPr>
          <p:nvPr/>
        </p:nvSpPr>
        <p:spPr bwMode="auto">
          <a:xfrm>
            <a:off x="671513" y="1600200"/>
            <a:ext cx="390048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Preschoolers, although still egocentric, develop the ability to understand other’s mental states when they begin forming a </a:t>
            </a:r>
            <a:r>
              <a:rPr lang="en-US" sz="2800" dirty="0">
                <a:solidFill>
                  <a:srgbClr val="0000FF"/>
                </a:solidFill>
                <a:latin typeface="Berlin Sans FB" pitchFamily="34" charset="0"/>
              </a:rPr>
              <a:t>theory of mind</a:t>
            </a:r>
            <a:r>
              <a:rPr lang="en-US" sz="2800" dirty="0">
                <a:latin typeface="Berlin Sans FB" pitchFamily="34" charset="0"/>
              </a:rPr>
              <a:t>.</a:t>
            </a:r>
          </a:p>
          <a:p>
            <a:pPr algn="ctr">
              <a:spcBef>
                <a:spcPct val="20000"/>
              </a:spcBef>
              <a:buFont typeface="Wingdings" pitchFamily="2" charset="2"/>
              <a:buNone/>
            </a:pPr>
            <a:r>
              <a:rPr lang="en-US" sz="2800" dirty="0">
                <a:latin typeface="Berlin Sans FB" pitchFamily="34" charset="0"/>
              </a:rPr>
              <a:t>Problem on the right probe such ability in children.</a:t>
            </a:r>
          </a:p>
        </p:txBody>
      </p:sp>
      <p:pic>
        <p:nvPicPr>
          <p:cNvPr id="501764"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05400" y="1084518"/>
            <a:ext cx="3429000" cy="58014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251101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Concrete Operational Stage</a:t>
            </a:r>
          </a:p>
        </p:txBody>
      </p:sp>
      <p:sp>
        <p:nvSpPr>
          <p:cNvPr id="503811" name="Rectangle 3"/>
          <p:cNvSpPr>
            <a:spLocks noChangeArrowheads="1"/>
          </p:cNvSpPr>
          <p:nvPr/>
        </p:nvSpPr>
        <p:spPr bwMode="auto">
          <a:xfrm>
            <a:off x="0" y="1600200"/>
            <a:ext cx="914399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 concrete operational stage, given concrete materials, 6 to 7-year-olds grasp </a:t>
            </a:r>
            <a:r>
              <a:rPr lang="en-US" sz="2800" dirty="0">
                <a:solidFill>
                  <a:srgbClr val="0000FF"/>
                </a:solidFill>
                <a:latin typeface="Berlin Sans FB" pitchFamily="34" charset="0"/>
              </a:rPr>
              <a:t>conservation</a:t>
            </a:r>
            <a:r>
              <a:rPr lang="en-US" sz="2800" dirty="0">
                <a:latin typeface="Berlin Sans FB" pitchFamily="34" charset="0"/>
              </a:rPr>
              <a:t> problems and mentally pour liquids back and forth into glasses of different shapes conserving their quantities</a:t>
            </a:r>
            <a:r>
              <a:rPr lang="en-US" sz="2800" dirty="0" smtClean="0">
                <a:latin typeface="Berlin Sans FB" pitchFamily="34" charset="0"/>
              </a:rPr>
              <a:t>.</a:t>
            </a:r>
          </a:p>
          <a:p>
            <a:pPr algn="ctr">
              <a:spcBef>
                <a:spcPct val="20000"/>
              </a:spcBef>
              <a:buFont typeface="Wingdings" pitchFamily="2" charset="2"/>
              <a:buNone/>
            </a:pPr>
            <a:r>
              <a:rPr lang="en-US" sz="2800" dirty="0" smtClean="0">
                <a:latin typeface="Berlin Sans FB" pitchFamily="34" charset="0"/>
              </a:rPr>
              <a:t>Think more logically</a:t>
            </a:r>
            <a:endParaRPr lang="en-US" sz="2800" dirty="0">
              <a:latin typeface="Berlin Sans FB" pitchFamily="34" charset="0"/>
            </a:endParaRPr>
          </a:p>
        </p:txBody>
      </p:sp>
      <p:sp>
        <p:nvSpPr>
          <p:cNvPr id="503812" name="Rectangle 4"/>
          <p:cNvSpPr>
            <a:spLocks noChangeArrowheads="1"/>
          </p:cNvSpPr>
          <p:nvPr/>
        </p:nvSpPr>
        <p:spPr bwMode="auto">
          <a:xfrm>
            <a:off x="671513" y="4572000"/>
            <a:ext cx="777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Children in this stage are also able to transform mathematical functions. So if, 4 + 8 = 12 then transformation 12 – 4 = 8 is also readily doable.</a:t>
            </a:r>
          </a:p>
        </p:txBody>
      </p:sp>
    </p:spTree>
    <p:extLst>
      <p:ext uri="{BB962C8B-B14F-4D97-AF65-F5344CB8AC3E}">
        <p14:creationId xmlns:p14="http://schemas.microsoft.com/office/powerpoint/2010/main" val="3274059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3812"/>
                                        </p:tgtEl>
                                        <p:attrNameLst>
                                          <p:attrName>style.visibility</p:attrName>
                                        </p:attrNameLst>
                                      </p:cBhvr>
                                      <p:to>
                                        <p:strVal val="visible"/>
                                      </p:to>
                                    </p:set>
                                    <p:animEffect transition="in" filter="dissolve">
                                      <p:cBhvr>
                                        <p:cTn id="7" dur="500"/>
                                        <p:tgtEl>
                                          <p:spTgt spid="503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Formal Operational Stage</a:t>
            </a:r>
          </a:p>
        </p:txBody>
      </p:sp>
      <p:sp>
        <p:nvSpPr>
          <p:cNvPr id="505859" name="Rectangle 3"/>
          <p:cNvSpPr>
            <a:spLocks noChangeArrowheads="1"/>
          </p:cNvSpPr>
          <p:nvPr/>
        </p:nvSpPr>
        <p:spPr bwMode="auto">
          <a:xfrm>
            <a:off x="671513" y="1600200"/>
            <a:ext cx="7772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Around age 12, our reasoning ability expands from concrete thinking to abstract thinking. We can now use symbols and imagined realities to systematically reason, what Piaget called formal operational thinking</a:t>
            </a:r>
            <a:r>
              <a:rPr lang="en-US" sz="2800" dirty="0" smtClean="0">
                <a:latin typeface="Berlin Sans FB" pitchFamily="34" charset="0"/>
              </a:rPr>
              <a: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Some people do not reach this stage in all areas of thought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Gain ability for </a:t>
            </a:r>
            <a:r>
              <a:rPr lang="en-US" sz="2800" dirty="0" smtClean="0">
                <a:solidFill>
                  <a:srgbClr val="0000FF"/>
                </a:solidFill>
                <a:latin typeface="Berlin Sans FB" pitchFamily="34" charset="0"/>
              </a:rPr>
              <a:t>metacognition</a:t>
            </a:r>
            <a:r>
              <a:rPr lang="en-US" sz="2800" dirty="0" smtClean="0">
                <a:latin typeface="Berlin Sans FB" pitchFamily="34" charset="0"/>
              </a:rPr>
              <a:t> (thinking about thinking)</a:t>
            </a:r>
            <a:endParaRPr lang="en-US" sz="2800" dirty="0">
              <a:latin typeface="Berlin Sans FB" pitchFamily="34" charset="0"/>
            </a:endParaRPr>
          </a:p>
        </p:txBody>
      </p:sp>
    </p:spTree>
    <p:extLst>
      <p:ext uri="{BB962C8B-B14F-4D97-AF65-F5344CB8AC3E}">
        <p14:creationId xmlns:p14="http://schemas.microsoft.com/office/powerpoint/2010/main" val="257245096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Formal Operational Stage</a:t>
            </a:r>
          </a:p>
        </p:txBody>
      </p:sp>
      <p:sp>
        <p:nvSpPr>
          <p:cNvPr id="507907" name="Rectangle 3"/>
          <p:cNvSpPr>
            <a:spLocks noChangeArrowheads="1"/>
          </p:cNvSpPr>
          <p:nvPr/>
        </p:nvSpPr>
        <p:spPr bwMode="auto">
          <a:xfrm>
            <a:off x="657225" y="1600200"/>
            <a:ext cx="77866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Rudiments of such thinking begins earlier (7 years) than actually suggested by Piaget, because they can solve problems given below (</a:t>
            </a:r>
            <a:r>
              <a:rPr lang="en-US" sz="2800" dirty="0" err="1">
                <a:latin typeface="Berlin Sans FB" pitchFamily="34" charset="0"/>
              </a:rPr>
              <a:t>Suppes</a:t>
            </a:r>
            <a:r>
              <a:rPr lang="en-US" sz="2800" dirty="0">
                <a:latin typeface="Berlin Sans FB" pitchFamily="34" charset="0"/>
              </a:rPr>
              <a:t>, 1982). </a:t>
            </a:r>
          </a:p>
        </p:txBody>
      </p:sp>
      <p:sp>
        <p:nvSpPr>
          <p:cNvPr id="507908" name="Rectangle 4"/>
          <p:cNvSpPr>
            <a:spLocks noChangeArrowheads="1"/>
          </p:cNvSpPr>
          <p:nvPr/>
        </p:nvSpPr>
        <p:spPr bwMode="auto">
          <a:xfrm>
            <a:off x="685800" y="396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If John is in school, Mary is in school. John is in school. What can you say about Mary? </a:t>
            </a:r>
          </a:p>
        </p:txBody>
      </p:sp>
    </p:spTree>
    <p:extLst>
      <p:ext uri="{BB962C8B-B14F-4D97-AF65-F5344CB8AC3E}">
        <p14:creationId xmlns:p14="http://schemas.microsoft.com/office/powerpoint/2010/main" val="191845755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671513" y="276225"/>
            <a:ext cx="7772400" cy="1143000"/>
          </a:xfrm>
        </p:spPr>
        <p:txBody>
          <a:bodyPr/>
          <a:lstStyle/>
          <a:p>
            <a:r>
              <a:rPr lang="en-US" sz="3600" dirty="0">
                <a:latin typeface="Berlin Sans FB" pitchFamily="34" charset="0"/>
              </a:rPr>
              <a:t>Reflecting on Piaget’s Theory</a:t>
            </a:r>
          </a:p>
        </p:txBody>
      </p:sp>
      <p:sp>
        <p:nvSpPr>
          <p:cNvPr id="509955" name="Rectangle 3"/>
          <p:cNvSpPr>
            <a:spLocks noChangeArrowheads="1"/>
          </p:cNvSpPr>
          <p:nvPr/>
        </p:nvSpPr>
        <p:spPr bwMode="auto">
          <a:xfrm>
            <a:off x="657225" y="1600200"/>
            <a:ext cx="778668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Piaget’s stage theory has been influential globally, validating a number of ideas regarding growth and development in many cultures and societies. However, today’s researchers believe:</a:t>
            </a:r>
          </a:p>
        </p:txBody>
      </p:sp>
      <p:sp>
        <p:nvSpPr>
          <p:cNvPr id="509956" name="Rectangle 4"/>
          <p:cNvSpPr>
            <a:spLocks noChangeArrowheads="1"/>
          </p:cNvSpPr>
          <p:nvPr/>
        </p:nvSpPr>
        <p:spPr bwMode="auto">
          <a:xfrm>
            <a:off x="657225" y="4105275"/>
            <a:ext cx="7786688"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latin typeface="Berlin Sans FB" pitchFamily="34" charset="0"/>
              </a:rPr>
              <a:t>Development is a continuous process.</a:t>
            </a:r>
          </a:p>
          <a:p>
            <a:pPr marL="609600" indent="-609600">
              <a:spcBef>
                <a:spcPct val="20000"/>
              </a:spcBef>
              <a:buFont typeface="Wingdings" pitchFamily="2" charset="2"/>
              <a:buAutoNum type="arabicPeriod"/>
            </a:pPr>
            <a:r>
              <a:rPr lang="en-US" sz="2800" dirty="0">
                <a:latin typeface="Berlin Sans FB" pitchFamily="34" charset="0"/>
              </a:rPr>
              <a:t>Children express their mental abilities and operations at earlier ages.</a:t>
            </a:r>
          </a:p>
          <a:p>
            <a:pPr marL="609600" indent="-609600">
              <a:spcBef>
                <a:spcPct val="20000"/>
              </a:spcBef>
              <a:buFont typeface="Wingdings" pitchFamily="2" charset="2"/>
              <a:buAutoNum type="arabicPeriod"/>
            </a:pPr>
            <a:r>
              <a:rPr lang="en-US" sz="2800" dirty="0">
                <a:latin typeface="Berlin Sans FB" pitchFamily="34" charset="0"/>
              </a:rPr>
              <a:t>Formal logic is a smaller part of cognition.</a:t>
            </a:r>
          </a:p>
        </p:txBody>
      </p:sp>
    </p:spTree>
    <p:extLst>
      <p:ext uri="{BB962C8B-B14F-4D97-AF65-F5344CB8AC3E}">
        <p14:creationId xmlns:p14="http://schemas.microsoft.com/office/powerpoint/2010/main" val="31574561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tLang="en-US" dirty="0"/>
              <a:t>Stranger Anxiety</a:t>
            </a:r>
          </a:p>
        </p:txBody>
      </p:sp>
      <p:sp>
        <p:nvSpPr>
          <p:cNvPr id="181251" name="Rectangle 3"/>
          <p:cNvSpPr>
            <a:spLocks noGrp="1" noChangeArrowheads="1"/>
          </p:cNvSpPr>
          <p:nvPr>
            <p:ph type="body" idx="1"/>
          </p:nvPr>
        </p:nvSpPr>
        <p:spPr>
          <a:xfrm>
            <a:off x="152400" y="1295400"/>
            <a:ext cx="8991600" cy="4525963"/>
          </a:xfrm>
        </p:spPr>
        <p:txBody>
          <a:bodyPr/>
          <a:lstStyle/>
          <a:p>
            <a:r>
              <a:rPr lang="en-US" altLang="en-US" sz="3600" dirty="0"/>
              <a:t>The fear of strangers that infants commonly </a:t>
            </a:r>
            <a:r>
              <a:rPr lang="en-US" altLang="en-US" sz="3600" dirty="0" smtClean="0"/>
              <a:t>display, cannot assimilate an unfamiliar face</a:t>
            </a:r>
            <a:endParaRPr lang="en-US" altLang="en-US" sz="3600" dirty="0"/>
          </a:p>
          <a:p>
            <a:r>
              <a:rPr lang="en-US" altLang="en-US" sz="3600" dirty="0"/>
              <a:t>Begins around 8 months of age</a:t>
            </a:r>
          </a:p>
          <a:p>
            <a:endParaRPr lang="en-US" altLang="en-US" sz="3600" dirty="0"/>
          </a:p>
        </p:txBody>
      </p:sp>
      <p:pic>
        <p:nvPicPr>
          <p:cNvPr id="181252" name="Picture 4" descr="Blair-Broeker_14UN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663" y="3252788"/>
            <a:ext cx="4249737" cy="337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Origins of Attachment</a:t>
            </a:r>
          </a:p>
        </p:txBody>
      </p:sp>
      <p:sp>
        <p:nvSpPr>
          <p:cNvPr id="514051" name="Rectangle 3"/>
          <p:cNvSpPr>
            <a:spLocks noChangeArrowheads="1"/>
          </p:cNvSpPr>
          <p:nvPr/>
        </p:nvSpPr>
        <p:spPr bwMode="auto">
          <a:xfrm>
            <a:off x="1" y="1600200"/>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Harlow (1971) showed that infants bond with surrogate mothers because of </a:t>
            </a:r>
            <a:r>
              <a:rPr lang="en-US" sz="2800" dirty="0">
                <a:solidFill>
                  <a:srgbClr val="0000FF"/>
                </a:solidFill>
                <a:latin typeface="Berlin Sans FB" pitchFamily="34" charset="0"/>
              </a:rPr>
              <a:t>bodily contact</a:t>
            </a:r>
            <a:r>
              <a:rPr lang="en-US" sz="2800" dirty="0">
                <a:latin typeface="Berlin Sans FB" pitchFamily="34" charset="0"/>
              </a:rPr>
              <a:t> and not nourishment. </a:t>
            </a:r>
            <a:endParaRPr lang="en-US" sz="2800" dirty="0" smtClean="0">
              <a:latin typeface="Berlin Sans FB" pitchFamily="34" charset="0"/>
            </a:endParaRP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“Contact comfort”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Deprivation of attachment with real mother had profound long-term effects on the monkey’s behavior</a:t>
            </a:r>
            <a:endParaRPr lang="en-US" sz="2800" dirty="0">
              <a:latin typeface="Berlin Sans FB" pitchFamily="34" charset="0"/>
            </a:endParaRPr>
          </a:p>
        </p:txBody>
      </p:sp>
      <p:pic>
        <p:nvPicPr>
          <p:cNvPr id="514052"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02200" y="1600200"/>
            <a:ext cx="3541713"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4053" name="Text Box 5"/>
          <p:cNvSpPr txBox="1">
            <a:spLocks noChangeArrowheads="1"/>
          </p:cNvSpPr>
          <p:nvPr/>
        </p:nvSpPr>
        <p:spPr bwMode="auto">
          <a:xfrm rot="5400000">
            <a:off x="7102449" y="4313158"/>
            <a:ext cx="29274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Harlow Primate Laboratory, University of Wisconsin</a:t>
            </a:r>
          </a:p>
        </p:txBody>
      </p:sp>
    </p:spTree>
    <p:extLst>
      <p:ext uri="{BB962C8B-B14F-4D97-AF65-F5344CB8AC3E}">
        <p14:creationId xmlns:p14="http://schemas.microsoft.com/office/powerpoint/2010/main" val="30135052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Origins of Attachment</a:t>
            </a:r>
          </a:p>
        </p:txBody>
      </p:sp>
      <p:sp>
        <p:nvSpPr>
          <p:cNvPr id="516099" name="Rectangle 3"/>
          <p:cNvSpPr>
            <a:spLocks noChangeArrowheads="1"/>
          </p:cNvSpPr>
          <p:nvPr/>
        </p:nvSpPr>
        <p:spPr bwMode="auto">
          <a:xfrm>
            <a:off x="657225" y="1600200"/>
            <a:ext cx="778668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Like bodily contact, </a:t>
            </a:r>
            <a:r>
              <a:rPr lang="en-US" sz="2800" dirty="0">
                <a:solidFill>
                  <a:srgbClr val="0000FF"/>
                </a:solidFill>
                <a:latin typeface="Berlin Sans FB" pitchFamily="34" charset="0"/>
              </a:rPr>
              <a:t>familiarity</a:t>
            </a:r>
            <a:r>
              <a:rPr lang="en-US" sz="2800" dirty="0">
                <a:latin typeface="Berlin Sans FB" pitchFamily="34" charset="0"/>
              </a:rPr>
              <a:t> is another factor for causing attachment. In some animals (goslings) </a:t>
            </a:r>
            <a:r>
              <a:rPr lang="en-US" sz="2800" dirty="0">
                <a:solidFill>
                  <a:srgbClr val="0000FF"/>
                </a:solidFill>
                <a:latin typeface="Berlin Sans FB" pitchFamily="34" charset="0"/>
              </a:rPr>
              <a:t>imprinting</a:t>
            </a:r>
            <a:r>
              <a:rPr lang="en-US" sz="2800" dirty="0">
                <a:latin typeface="Berlin Sans FB" pitchFamily="34" charset="0"/>
              </a:rPr>
              <a:t> is the cause of attachment</a:t>
            </a:r>
            <a:r>
              <a:rPr lang="en-US" sz="2800" dirty="0" smtClean="0">
                <a:latin typeface="Berlin Sans FB" pitchFamily="34" charset="0"/>
              </a:rPr>
              <a:t>. </a:t>
            </a:r>
            <a:r>
              <a:rPr lang="en-US" sz="2800" dirty="0" err="1" smtClean="0">
                <a:latin typeface="Berlin Sans FB" pitchFamily="34" charset="0"/>
              </a:rPr>
              <a:t>Konrad</a:t>
            </a:r>
            <a:r>
              <a:rPr lang="en-US" sz="2800" dirty="0" smtClean="0">
                <a:latin typeface="Berlin Sans FB" pitchFamily="34" charset="0"/>
              </a:rPr>
              <a:t> Lorenz researched this.</a:t>
            </a:r>
            <a:endParaRPr lang="en-US" sz="2800" dirty="0">
              <a:latin typeface="Berlin Sans FB" pitchFamily="34" charset="0"/>
            </a:endParaRPr>
          </a:p>
        </p:txBody>
      </p:sp>
      <p:pic>
        <p:nvPicPr>
          <p:cNvPr id="516100" name="Picture 4" descr="12673_Myers_Psy_8e_4UN0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005013" y="3429000"/>
            <a:ext cx="5105400" cy="320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6101" name="Text Box 5"/>
          <p:cNvSpPr txBox="1">
            <a:spLocks noChangeArrowheads="1"/>
          </p:cNvSpPr>
          <p:nvPr/>
        </p:nvSpPr>
        <p:spPr bwMode="auto">
          <a:xfrm rot="5400000">
            <a:off x="6773230" y="6011783"/>
            <a:ext cx="91884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Alastair Miller</a:t>
            </a:r>
          </a:p>
        </p:txBody>
      </p:sp>
    </p:spTree>
    <p:extLst>
      <p:ext uri="{BB962C8B-B14F-4D97-AF65-F5344CB8AC3E}">
        <p14:creationId xmlns:p14="http://schemas.microsoft.com/office/powerpoint/2010/main" val="88347347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Attachment </a:t>
            </a:r>
            <a:r>
              <a:rPr lang="en-US" sz="4000" dirty="0" smtClean="0">
                <a:latin typeface="Berlin Sans FB" pitchFamily="34" charset="0"/>
              </a:rPr>
              <a:t>Differences with </a:t>
            </a:r>
            <a:br>
              <a:rPr lang="en-US" sz="4000" dirty="0" smtClean="0">
                <a:latin typeface="Berlin Sans FB" pitchFamily="34" charset="0"/>
              </a:rPr>
            </a:br>
            <a:r>
              <a:rPr lang="en-US" sz="4000" dirty="0" smtClean="0">
                <a:latin typeface="Berlin Sans FB" pitchFamily="34" charset="0"/>
              </a:rPr>
              <a:t>Mary Ainsworth</a:t>
            </a:r>
            <a:endParaRPr lang="en-US" sz="4000" dirty="0">
              <a:latin typeface="Berlin Sans FB" pitchFamily="34" charset="0"/>
            </a:endParaRPr>
          </a:p>
        </p:txBody>
      </p:sp>
      <p:sp>
        <p:nvSpPr>
          <p:cNvPr id="518147" name="Rectangle 3"/>
          <p:cNvSpPr>
            <a:spLocks noChangeArrowheads="1"/>
          </p:cNvSpPr>
          <p:nvPr/>
        </p:nvSpPr>
        <p:spPr bwMode="auto">
          <a:xfrm>
            <a:off x="657225" y="1600200"/>
            <a:ext cx="7786688"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Placed in a strange situation, 60% children express </a:t>
            </a:r>
            <a:r>
              <a:rPr lang="en-US" sz="2800" dirty="0">
                <a:solidFill>
                  <a:srgbClr val="0000FF"/>
                </a:solidFill>
                <a:latin typeface="Berlin Sans FB" pitchFamily="34" charset="0"/>
              </a:rPr>
              <a:t>secure attachment</a:t>
            </a:r>
            <a:r>
              <a:rPr lang="en-US" sz="2800" dirty="0">
                <a:latin typeface="Berlin Sans FB" pitchFamily="34" charset="0"/>
              </a:rPr>
              <a:t>, i.e., they explore their environment happily in the presence of their mothers. When mother leaves they show distress.</a:t>
            </a:r>
          </a:p>
        </p:txBody>
      </p:sp>
      <p:sp>
        <p:nvSpPr>
          <p:cNvPr id="518148" name="Rectangle 4"/>
          <p:cNvSpPr>
            <a:spLocks noChangeArrowheads="1"/>
          </p:cNvSpPr>
          <p:nvPr/>
        </p:nvSpPr>
        <p:spPr bwMode="auto">
          <a:xfrm>
            <a:off x="657225" y="4419600"/>
            <a:ext cx="778668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The other 30% show </a:t>
            </a:r>
            <a:r>
              <a:rPr lang="en-US" sz="2800" dirty="0">
                <a:solidFill>
                  <a:srgbClr val="0000FF"/>
                </a:solidFill>
                <a:latin typeface="Berlin Sans FB" pitchFamily="34" charset="0"/>
              </a:rPr>
              <a:t>insecure attachment</a:t>
            </a:r>
            <a:r>
              <a:rPr lang="en-US" sz="2800" dirty="0">
                <a:latin typeface="Berlin Sans FB" pitchFamily="34" charset="0"/>
              </a:rPr>
              <a:t>, these children cling to their mothers or caregivers, and are less likely to explore the environment.</a:t>
            </a:r>
          </a:p>
        </p:txBody>
      </p:sp>
    </p:spTree>
    <p:extLst>
      <p:ext uri="{BB962C8B-B14F-4D97-AF65-F5344CB8AC3E}">
        <p14:creationId xmlns:p14="http://schemas.microsoft.com/office/powerpoint/2010/main" val="22616886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8148"/>
                                        </p:tgtEl>
                                        <p:attrNameLst>
                                          <p:attrName>style.visibility</p:attrName>
                                        </p:attrNameLst>
                                      </p:cBhvr>
                                      <p:to>
                                        <p:strVal val="visible"/>
                                      </p:to>
                                    </p:set>
                                    <p:animEffect transition="in" filter="dissolve">
                                      <p:cBhvr>
                                        <p:cTn id="7" dur="500"/>
                                        <p:tgtEl>
                                          <p:spTgt spid="518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Insecure Attachment</a:t>
            </a:r>
          </a:p>
        </p:txBody>
      </p:sp>
      <p:sp>
        <p:nvSpPr>
          <p:cNvPr id="522243" name="Rectangle 3"/>
          <p:cNvSpPr>
            <a:spLocks noChangeArrowheads="1"/>
          </p:cNvSpPr>
          <p:nvPr/>
        </p:nvSpPr>
        <p:spPr bwMode="auto">
          <a:xfrm>
            <a:off x="657225" y="1600200"/>
            <a:ext cx="778668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Harlow’s studies showed that monkeys experience great anxiety if their terry-cloth mother was removed.</a:t>
            </a:r>
          </a:p>
        </p:txBody>
      </p:sp>
      <p:pic>
        <p:nvPicPr>
          <p:cNvPr id="522244"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3048000"/>
            <a:ext cx="6216650" cy="3268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45" name="Text Box 5"/>
          <p:cNvSpPr txBox="1">
            <a:spLocks noChangeArrowheads="1"/>
          </p:cNvSpPr>
          <p:nvPr/>
        </p:nvSpPr>
        <p:spPr bwMode="auto">
          <a:xfrm rot="5400000">
            <a:off x="6322985" y="4610021"/>
            <a:ext cx="29274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Harlow Primate Laboratory, University of Wisconsin</a:t>
            </a:r>
          </a:p>
        </p:txBody>
      </p:sp>
    </p:spTree>
    <p:extLst>
      <p:ext uri="{BB962C8B-B14F-4D97-AF65-F5344CB8AC3E}">
        <p14:creationId xmlns:p14="http://schemas.microsoft.com/office/powerpoint/2010/main" val="202035119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xfrm>
            <a:off x="671513" y="290513"/>
            <a:ext cx="7772400" cy="1143000"/>
          </a:xfrm>
        </p:spPr>
        <p:txBody>
          <a:bodyPr/>
          <a:lstStyle/>
          <a:p>
            <a:r>
              <a:rPr lang="en-US" sz="4000" dirty="0">
                <a:latin typeface="Berlin Sans FB" pitchFamily="34" charset="0"/>
              </a:rPr>
              <a:t>Conception</a:t>
            </a:r>
          </a:p>
        </p:txBody>
      </p:sp>
      <p:sp>
        <p:nvSpPr>
          <p:cNvPr id="454659" name="Rectangle 3"/>
          <p:cNvSpPr>
            <a:spLocks noChangeArrowheads="1"/>
          </p:cNvSpPr>
          <p:nvPr/>
        </p:nvSpPr>
        <p:spPr bwMode="auto">
          <a:xfrm>
            <a:off x="671513" y="1600200"/>
            <a:ext cx="7772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 single sperm cell (male) penetrates the outer coating of the egg (female) and fuse to form one fertilized cell.</a:t>
            </a:r>
          </a:p>
        </p:txBody>
      </p:sp>
      <p:pic>
        <p:nvPicPr>
          <p:cNvPr id="454660"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95375" y="3211513"/>
            <a:ext cx="6919913" cy="337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4661" name="Text Box 5"/>
          <p:cNvSpPr txBox="1">
            <a:spLocks noChangeArrowheads="1"/>
          </p:cNvSpPr>
          <p:nvPr/>
        </p:nvSpPr>
        <p:spPr bwMode="auto">
          <a:xfrm rot="5400000">
            <a:off x="6630542" y="4714796"/>
            <a:ext cx="30139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err="1">
                <a:latin typeface="Berlin Sans FB" pitchFamily="34" charset="0"/>
              </a:rPr>
              <a:t>Lennart</a:t>
            </a:r>
            <a:r>
              <a:rPr lang="en-US" sz="1000" dirty="0">
                <a:latin typeface="Berlin Sans FB" pitchFamily="34" charset="0"/>
              </a:rPr>
              <a:t> Nilsson/ Albert </a:t>
            </a:r>
            <a:r>
              <a:rPr lang="en-US" sz="1000" dirty="0" err="1">
                <a:latin typeface="Berlin Sans FB" pitchFamily="34" charset="0"/>
              </a:rPr>
              <a:t>Bonniers</a:t>
            </a:r>
            <a:r>
              <a:rPr lang="en-US" sz="1000" dirty="0">
                <a:latin typeface="Berlin Sans FB" pitchFamily="34" charset="0"/>
              </a:rPr>
              <a:t> Publishing Company</a:t>
            </a:r>
          </a:p>
        </p:txBody>
      </p:sp>
      <p:sp>
        <p:nvSpPr>
          <p:cNvPr id="454662" name="Text Box 6"/>
          <p:cNvSpPr txBox="1">
            <a:spLocks noChangeArrowheads="1"/>
          </p:cNvSpPr>
          <p:nvPr/>
        </p:nvSpPr>
        <p:spPr bwMode="auto">
          <a:xfrm rot="5400000">
            <a:off x="2958655" y="4725908"/>
            <a:ext cx="30139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err="1">
                <a:latin typeface="Berlin Sans FB" pitchFamily="34" charset="0"/>
              </a:rPr>
              <a:t>Lennart</a:t>
            </a:r>
            <a:r>
              <a:rPr lang="en-US" sz="1000" dirty="0">
                <a:latin typeface="Berlin Sans FB" pitchFamily="34" charset="0"/>
              </a:rPr>
              <a:t> Nilsson/ Albert </a:t>
            </a:r>
            <a:r>
              <a:rPr lang="en-US" sz="1000" dirty="0" err="1">
                <a:latin typeface="Berlin Sans FB" pitchFamily="34" charset="0"/>
              </a:rPr>
              <a:t>Bonniers</a:t>
            </a:r>
            <a:r>
              <a:rPr lang="en-US" sz="1000" dirty="0">
                <a:latin typeface="Berlin Sans FB" pitchFamily="34" charset="0"/>
              </a:rPr>
              <a:t> Publishing Company</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Separation Anxiety</a:t>
            </a:r>
          </a:p>
        </p:txBody>
      </p:sp>
      <p:sp>
        <p:nvSpPr>
          <p:cNvPr id="526339" name="Rectangle 3"/>
          <p:cNvSpPr>
            <a:spLocks noChangeArrowheads="1"/>
          </p:cNvSpPr>
          <p:nvPr/>
        </p:nvSpPr>
        <p:spPr bwMode="auto">
          <a:xfrm>
            <a:off x="657225" y="1600200"/>
            <a:ext cx="778668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Separation anxiety peaks at 13 months of age. No matter whether the children are home or day care raised.</a:t>
            </a:r>
          </a:p>
        </p:txBody>
      </p:sp>
      <p:pic>
        <p:nvPicPr>
          <p:cNvPr id="526340" name="Picture 4" descr="12673_Myers_Psy_8e_fi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987550" y="3130550"/>
            <a:ext cx="5140325" cy="3346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686995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Deprivation of Attachment</a:t>
            </a:r>
          </a:p>
        </p:txBody>
      </p:sp>
      <p:sp>
        <p:nvSpPr>
          <p:cNvPr id="528387" name="Rectangle 3"/>
          <p:cNvSpPr>
            <a:spLocks noChangeArrowheads="1"/>
          </p:cNvSpPr>
          <p:nvPr/>
        </p:nvSpPr>
        <p:spPr bwMode="auto">
          <a:xfrm>
            <a:off x="657225" y="1600200"/>
            <a:ext cx="778668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What happens when circumstances prevent a child from forming attachments?</a:t>
            </a:r>
          </a:p>
        </p:txBody>
      </p:sp>
      <p:sp>
        <p:nvSpPr>
          <p:cNvPr id="528388" name="Rectangle 4"/>
          <p:cNvSpPr>
            <a:spLocks noChangeArrowheads="1"/>
          </p:cNvSpPr>
          <p:nvPr/>
        </p:nvSpPr>
        <p:spPr bwMode="auto">
          <a:xfrm>
            <a:off x="663575" y="3429000"/>
            <a:ext cx="77866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 such circumstances children become:</a:t>
            </a:r>
          </a:p>
        </p:txBody>
      </p:sp>
      <p:sp>
        <p:nvSpPr>
          <p:cNvPr id="528389" name="Rectangle 5"/>
          <p:cNvSpPr>
            <a:spLocks noChangeArrowheads="1"/>
          </p:cNvSpPr>
          <p:nvPr/>
        </p:nvSpPr>
        <p:spPr bwMode="auto">
          <a:xfrm>
            <a:off x="1919288" y="4343400"/>
            <a:ext cx="5276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latin typeface="Berlin Sans FB" pitchFamily="34" charset="0"/>
              </a:rPr>
              <a:t>Withdrawn</a:t>
            </a:r>
          </a:p>
          <a:p>
            <a:pPr marL="609600" indent="-609600">
              <a:spcBef>
                <a:spcPct val="20000"/>
              </a:spcBef>
              <a:buFont typeface="Wingdings" pitchFamily="2" charset="2"/>
              <a:buAutoNum type="arabicPeriod"/>
            </a:pPr>
            <a:r>
              <a:rPr lang="en-US" sz="2800" dirty="0">
                <a:latin typeface="Berlin Sans FB" pitchFamily="34" charset="0"/>
              </a:rPr>
              <a:t>Frightened</a:t>
            </a:r>
          </a:p>
          <a:p>
            <a:pPr marL="609600" indent="-609600">
              <a:spcBef>
                <a:spcPct val="20000"/>
              </a:spcBef>
              <a:buFont typeface="Wingdings" pitchFamily="2" charset="2"/>
              <a:buAutoNum type="arabicPeriod"/>
            </a:pPr>
            <a:r>
              <a:rPr lang="en-US" sz="2800" dirty="0">
                <a:latin typeface="Berlin Sans FB" pitchFamily="34" charset="0"/>
              </a:rPr>
              <a:t>Unable to develop speech</a:t>
            </a:r>
          </a:p>
        </p:txBody>
      </p:sp>
    </p:spTree>
    <p:extLst>
      <p:ext uri="{BB962C8B-B14F-4D97-AF65-F5344CB8AC3E}">
        <p14:creationId xmlns:p14="http://schemas.microsoft.com/office/powerpoint/2010/main" val="38399343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8388"/>
                                        </p:tgtEl>
                                        <p:attrNameLst>
                                          <p:attrName>style.visibility</p:attrName>
                                        </p:attrNameLst>
                                      </p:cBhvr>
                                      <p:to>
                                        <p:strVal val="visible"/>
                                      </p:to>
                                    </p:set>
                                    <p:animEffect transition="in" filter="dissolve">
                                      <p:cBhvr>
                                        <p:cTn id="7" dur="500"/>
                                        <p:tgtEl>
                                          <p:spTgt spid="528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389"/>
                                        </p:tgtEl>
                                        <p:attrNameLst>
                                          <p:attrName>style.visibility</p:attrName>
                                        </p:attrNameLst>
                                      </p:cBhvr>
                                      <p:to>
                                        <p:strVal val="visible"/>
                                      </p:to>
                                    </p:set>
                                    <p:animEffect transition="in" filter="dissolve">
                                      <p:cBhvr>
                                        <p:cTn id="12" dur="500"/>
                                        <p:tgtEl>
                                          <p:spTgt spid="528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8" grpId="0"/>
      <p:bldP spid="52838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Prolonged Deprivation</a:t>
            </a:r>
          </a:p>
        </p:txBody>
      </p:sp>
      <p:sp>
        <p:nvSpPr>
          <p:cNvPr id="530435" name="Rectangle 3"/>
          <p:cNvSpPr>
            <a:spLocks noChangeArrowheads="1"/>
          </p:cNvSpPr>
          <p:nvPr/>
        </p:nvSpPr>
        <p:spPr bwMode="auto">
          <a:xfrm>
            <a:off x="657225" y="1600200"/>
            <a:ext cx="77930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If parental or caregiving support is deprived for long, children are placed at risk for </a:t>
            </a:r>
            <a:r>
              <a:rPr lang="en-US" sz="2800" dirty="0">
                <a:solidFill>
                  <a:srgbClr val="0000FF"/>
                </a:solidFill>
                <a:latin typeface="Berlin Sans FB" pitchFamily="34" charset="0"/>
              </a:rPr>
              <a:t>physical, psychological </a:t>
            </a:r>
            <a:r>
              <a:rPr lang="en-US" sz="2800" dirty="0">
                <a:latin typeface="Berlin Sans FB" pitchFamily="34" charset="0"/>
              </a:rPr>
              <a:t>and</a:t>
            </a:r>
            <a:r>
              <a:rPr lang="en-US" sz="2800" dirty="0">
                <a:solidFill>
                  <a:srgbClr val="0000FF"/>
                </a:solidFill>
                <a:latin typeface="Berlin Sans FB" pitchFamily="34" charset="0"/>
              </a:rPr>
              <a:t> social problems</a:t>
            </a:r>
            <a:r>
              <a:rPr lang="en-US" sz="2800" dirty="0">
                <a:latin typeface="Berlin Sans FB" pitchFamily="34" charset="0"/>
              </a:rPr>
              <a:t>, including alterations in brain </a:t>
            </a:r>
            <a:r>
              <a:rPr lang="en-US" sz="2800" dirty="0">
                <a:solidFill>
                  <a:srgbClr val="0000FF"/>
                </a:solidFill>
                <a:latin typeface="Berlin Sans FB" pitchFamily="34" charset="0"/>
              </a:rPr>
              <a:t>serotonin levels</a:t>
            </a:r>
            <a:r>
              <a:rPr lang="en-US" sz="2800" dirty="0">
                <a:latin typeface="Berlin Sans FB" pitchFamily="34" charset="0"/>
              </a:rPr>
              <a:t>.</a:t>
            </a:r>
          </a:p>
        </p:txBody>
      </p:sp>
    </p:spTree>
    <p:extLst>
      <p:ext uri="{BB962C8B-B14F-4D97-AF65-F5344CB8AC3E}">
        <p14:creationId xmlns:p14="http://schemas.microsoft.com/office/powerpoint/2010/main" val="2522383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Child-Rearing Practices</a:t>
            </a:r>
          </a:p>
        </p:txBody>
      </p:sp>
      <p:graphicFrame>
        <p:nvGraphicFramePr>
          <p:cNvPr id="536579" name="Group 3"/>
          <p:cNvGraphicFramePr>
            <a:graphicFrameLocks noGrp="1"/>
          </p:cNvGraphicFramePr>
          <p:nvPr>
            <p:ph idx="1"/>
          </p:nvPr>
        </p:nvGraphicFramePr>
        <p:xfrm>
          <a:off x="900113" y="1585913"/>
          <a:ext cx="7315200" cy="3162872"/>
        </p:xfrm>
        <a:graphic>
          <a:graphicData uri="http://schemas.openxmlformats.org/drawingml/2006/table">
            <a:tbl>
              <a:tblPr/>
              <a:tblGrid>
                <a:gridCol w="2376487"/>
                <a:gridCol w="4938713"/>
              </a:tblGrid>
              <a:tr h="530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Berlin Sans FB" pitchFamily="34" charset="0"/>
                        </a:rPr>
                        <a:t>Practice</a:t>
                      </a: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Berlin Sans FB" pitchFamily="34" charset="0"/>
                        </a:rPr>
                        <a:t>Description</a:t>
                      </a: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r h="931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Authoritarian</a:t>
                      </a: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0" i="0" u="none" strike="noStrike" cap="none" normalizeH="0" baseline="0" dirty="0" smtClean="0">
                          <a:ln>
                            <a:noFill/>
                          </a:ln>
                          <a:solidFill>
                            <a:schemeClr val="tx1"/>
                          </a:solidFill>
                          <a:effectLst/>
                          <a:latin typeface="Berlin Sans FB" pitchFamily="34" charset="0"/>
                        </a:rPr>
                        <a:t>Parents impose rules and expect obedience.</a:t>
                      </a:r>
                      <a:endParaRPr kumimoji="0" lang="en-US" altLang="en-US" sz="2400" b="0" i="0" u="none" strike="noStrike" cap="none" normalizeH="0" baseline="0" dirty="0" smtClean="0">
                        <a:ln>
                          <a:noFill/>
                        </a:ln>
                        <a:solidFill>
                          <a:schemeClr val="tx1"/>
                        </a:solidFill>
                        <a:effectLst/>
                        <a:latin typeface="Berlin Sans FB" pitchFamily="34" charset="0"/>
                      </a:endParaRP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Permissive</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sz="2400" b="0" i="0" u="none" strike="noStrike" cap="none" normalizeH="0" baseline="0" dirty="0" smtClean="0">
                          <a:ln>
                            <a:noFill/>
                          </a:ln>
                          <a:solidFill>
                            <a:schemeClr val="tx1"/>
                          </a:solidFill>
                          <a:effectLst/>
                          <a:latin typeface="Berlin Sans FB" pitchFamily="34" charset="0"/>
                        </a:rPr>
                        <a:t>Parents submit to children’s demands.</a:t>
                      </a:r>
                      <a:endParaRPr kumimoji="0" lang="en-US" altLang="en-US" sz="2400" b="0" i="0" u="none" strike="noStrike" cap="none" normalizeH="0" baseline="0" dirty="0" smtClean="0">
                        <a:ln>
                          <a:noFill/>
                        </a:ln>
                        <a:solidFill>
                          <a:schemeClr val="tx1"/>
                        </a:solidFill>
                        <a:effectLst/>
                        <a:latin typeface="Berlin Sans FB" pitchFamily="34" charset="0"/>
                      </a:endParaRP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673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Authoritative</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400" b="0" i="0" u="none" strike="noStrike" cap="none" normalizeH="0" baseline="0" dirty="0" smtClean="0">
                          <a:ln>
                            <a:noFill/>
                          </a:ln>
                          <a:solidFill>
                            <a:schemeClr val="tx1"/>
                          </a:solidFill>
                          <a:effectLst/>
                          <a:latin typeface="Berlin Sans FB" pitchFamily="34" charset="0"/>
                        </a:rPr>
                        <a:t>Parents are demanding but responsive to their children.</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Tree>
    <p:extLst>
      <p:ext uri="{BB962C8B-B14F-4D97-AF65-F5344CB8AC3E}">
        <p14:creationId xmlns:p14="http://schemas.microsoft.com/office/powerpoint/2010/main" val="25421494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Authoritative Parenting</a:t>
            </a:r>
          </a:p>
        </p:txBody>
      </p:sp>
      <p:sp>
        <p:nvSpPr>
          <p:cNvPr id="538627" name="Rectangle 3"/>
          <p:cNvSpPr>
            <a:spLocks noChangeArrowheads="1"/>
          </p:cNvSpPr>
          <p:nvPr/>
        </p:nvSpPr>
        <p:spPr bwMode="auto">
          <a:xfrm>
            <a:off x="657225" y="1600200"/>
            <a:ext cx="77866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Authoritative parenting correlates with social competence — other factors like common genes may </a:t>
            </a:r>
            <a:r>
              <a:rPr lang="en-US" sz="2800" dirty="0" smtClean="0">
                <a:latin typeface="Berlin Sans FB" pitchFamily="34" charset="0"/>
              </a:rPr>
              <a:t>lead </a:t>
            </a:r>
            <a:r>
              <a:rPr lang="en-US" sz="2800" dirty="0">
                <a:latin typeface="Berlin Sans FB" pitchFamily="34" charset="0"/>
              </a:rPr>
              <a:t>to </a:t>
            </a:r>
            <a:r>
              <a:rPr lang="en-US" sz="2800" dirty="0" smtClean="0">
                <a:latin typeface="Berlin Sans FB" pitchFamily="34" charset="0"/>
              </a:rPr>
              <a:t>an </a:t>
            </a:r>
            <a:r>
              <a:rPr lang="en-US" sz="2800" dirty="0">
                <a:latin typeface="Berlin Sans FB" pitchFamily="34" charset="0"/>
              </a:rPr>
              <a:t>easy-going </a:t>
            </a:r>
            <a:r>
              <a:rPr lang="en-US" sz="2800" dirty="0" smtClean="0">
                <a:latin typeface="Berlin Sans FB" pitchFamily="34" charset="0"/>
              </a:rPr>
              <a:t>temperament.</a:t>
            </a:r>
            <a:endParaRPr lang="en-US" sz="2800" dirty="0">
              <a:latin typeface="Berlin Sans FB" pitchFamily="34" charset="0"/>
            </a:endParaRPr>
          </a:p>
        </p:txBody>
      </p:sp>
      <p:pic>
        <p:nvPicPr>
          <p:cNvPr id="538628" name="Picture 4" descr="12673_Myers_Psy_8e_fi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241550" y="3482975"/>
            <a:ext cx="4630738" cy="2994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462608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Erik Erikson and psychosocial development</a:t>
            </a:r>
            <a:endParaRPr lang="en-US" dirty="0"/>
          </a:p>
        </p:txBody>
      </p:sp>
      <p:sp>
        <p:nvSpPr>
          <p:cNvPr id="3" name="Content Placeholder 2"/>
          <p:cNvSpPr>
            <a:spLocks noGrp="1"/>
          </p:cNvSpPr>
          <p:nvPr>
            <p:ph idx="1"/>
          </p:nvPr>
        </p:nvSpPr>
        <p:spPr>
          <a:xfrm>
            <a:off x="0" y="1600200"/>
            <a:ext cx="9067800" cy="4525963"/>
          </a:xfrm>
        </p:spPr>
        <p:txBody>
          <a:bodyPr/>
          <a:lstStyle/>
          <a:p>
            <a:r>
              <a:rPr lang="en-US" dirty="0" smtClean="0"/>
              <a:t>Personality is profoundly influenced by our experiences with others</a:t>
            </a:r>
          </a:p>
          <a:p>
            <a:r>
              <a:rPr lang="en-US" dirty="0" smtClean="0"/>
              <a:t>Believed people face different crises in their lives that they must resolve in order to continue healthy development (8 stages)</a:t>
            </a:r>
          </a:p>
          <a:p>
            <a:r>
              <a:rPr lang="en-US" dirty="0" smtClean="0"/>
              <a:t>Most important</a:t>
            </a:r>
          </a:p>
          <a:p>
            <a:pPr lvl="1"/>
            <a:r>
              <a:rPr lang="en-US" dirty="0" smtClean="0"/>
              <a:t>Trust vs. Mistrust (birth to 18 months)</a:t>
            </a:r>
          </a:p>
          <a:p>
            <a:pPr lvl="1"/>
            <a:r>
              <a:rPr lang="en-US" dirty="0" smtClean="0"/>
              <a:t>Identity vs. Role confusion (adolescence)</a:t>
            </a:r>
          </a:p>
          <a:p>
            <a:pPr lvl="1"/>
            <a:r>
              <a:rPr lang="en-US" dirty="0" smtClean="0"/>
              <a:t>Intimacy vs. Isolation (early adulthood)</a:t>
            </a:r>
          </a:p>
          <a:p>
            <a:pPr lvl="1"/>
            <a:r>
              <a:rPr lang="en-US" dirty="0" smtClean="0"/>
              <a:t>Integrity vs. Despair (late adulthood)</a:t>
            </a:r>
          </a:p>
        </p:txBody>
      </p:sp>
    </p:spTree>
    <p:extLst>
      <p:ext uri="{BB962C8B-B14F-4D97-AF65-F5344CB8AC3E}">
        <p14:creationId xmlns:p14="http://schemas.microsoft.com/office/powerpoint/2010/main" val="41530553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Social Development</a:t>
            </a:r>
          </a:p>
        </p:txBody>
      </p:sp>
      <p:pic>
        <p:nvPicPr>
          <p:cNvPr id="565251" name="Picture 3" descr="12673_Myers_Psy_8e_Tab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23975" y="1371600"/>
            <a:ext cx="6477000" cy="5329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501907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Self-Concept</a:t>
            </a:r>
          </a:p>
        </p:txBody>
      </p:sp>
      <p:sp>
        <p:nvSpPr>
          <p:cNvPr id="534531" name="Rectangle 3"/>
          <p:cNvSpPr>
            <a:spLocks noChangeArrowheads="1"/>
          </p:cNvSpPr>
          <p:nvPr/>
        </p:nvSpPr>
        <p:spPr bwMode="auto">
          <a:xfrm>
            <a:off x="457200" y="1600200"/>
            <a:ext cx="4114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Self-concept, a sense of one’s identity and personal worth emerges gradually around 6 months. Around 15-18 months they can recognize themselves in the mirror. By 8-10 years, their self-image is stable.</a:t>
            </a:r>
          </a:p>
        </p:txBody>
      </p:sp>
      <p:pic>
        <p:nvPicPr>
          <p:cNvPr id="534532" name="Picture 4" descr="12673_Myers_Psy_8e_4UN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13375" y="1600200"/>
            <a:ext cx="3030538"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4533" name="Text Box 5"/>
          <p:cNvSpPr txBox="1">
            <a:spLocks noChangeArrowheads="1"/>
          </p:cNvSpPr>
          <p:nvPr/>
        </p:nvSpPr>
        <p:spPr bwMode="auto">
          <a:xfrm rot="5400000">
            <a:off x="8104325" y="5409327"/>
            <a:ext cx="9236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Laura Dwight</a:t>
            </a:r>
          </a:p>
        </p:txBody>
      </p:sp>
    </p:spTree>
    <p:extLst>
      <p:ext uri="{BB962C8B-B14F-4D97-AF65-F5344CB8AC3E}">
        <p14:creationId xmlns:p14="http://schemas.microsoft.com/office/powerpoint/2010/main" val="337079147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8" name="Picture 4" descr="scan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763" y="188913"/>
            <a:ext cx="8707437" cy="633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5710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1" name="Picture 3" descr="scan0002"/>
          <p:cNvPicPr>
            <a:picLocks noChangeAspect="1" noChangeArrowheads="1"/>
          </p:cNvPicPr>
          <p:nvPr/>
        </p:nvPicPr>
        <p:blipFill>
          <a:blip r:embed="rId2">
            <a:extLst>
              <a:ext uri="{28A0092B-C50C-407E-A947-70E740481C1C}">
                <a14:useLocalDpi xmlns:a14="http://schemas.microsoft.com/office/drawing/2010/main" val="0"/>
              </a:ext>
            </a:extLst>
          </a:blip>
          <a:srcRect t="17810" r="51270" b="9947"/>
          <a:stretch>
            <a:fillRect/>
          </a:stretch>
        </p:blipFill>
        <p:spPr bwMode="auto">
          <a:xfrm>
            <a:off x="1966913" y="581025"/>
            <a:ext cx="5208587" cy="561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59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671513" y="290513"/>
            <a:ext cx="7772400" cy="1143000"/>
          </a:xfrm>
        </p:spPr>
        <p:txBody>
          <a:bodyPr/>
          <a:lstStyle/>
          <a:p>
            <a:r>
              <a:rPr lang="en-US" sz="4000" dirty="0">
                <a:latin typeface="Berlin Sans FB" pitchFamily="34" charset="0"/>
              </a:rPr>
              <a:t>Prenatal Development</a:t>
            </a:r>
          </a:p>
        </p:txBody>
      </p:sp>
      <p:sp>
        <p:nvSpPr>
          <p:cNvPr id="456707" name="Rectangle 3"/>
          <p:cNvSpPr>
            <a:spLocks noChangeArrowheads="1"/>
          </p:cNvSpPr>
          <p:nvPr/>
        </p:nvSpPr>
        <p:spPr bwMode="auto">
          <a:xfrm>
            <a:off x="671513" y="1600200"/>
            <a:ext cx="7772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 zygote is a fertilized cell with 100 cells, which become increasingly diverse. At about 14 days the zygote turns into an embryo (a and b). </a:t>
            </a:r>
          </a:p>
        </p:txBody>
      </p:sp>
      <p:pic>
        <p:nvPicPr>
          <p:cNvPr id="456708"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57350" y="3241675"/>
            <a:ext cx="5791200" cy="315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6709" name="Text Box 5"/>
          <p:cNvSpPr txBox="1">
            <a:spLocks noChangeArrowheads="1"/>
          </p:cNvSpPr>
          <p:nvPr/>
        </p:nvSpPr>
        <p:spPr bwMode="auto">
          <a:xfrm rot="5400000">
            <a:off x="2559151" y="4565328"/>
            <a:ext cx="273664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900" dirty="0" err="1">
                <a:latin typeface="Berlin Sans FB" pitchFamily="34" charset="0"/>
              </a:rPr>
              <a:t>Lennart</a:t>
            </a:r>
            <a:r>
              <a:rPr lang="en-US" sz="900" dirty="0">
                <a:latin typeface="Berlin Sans FB" pitchFamily="34" charset="0"/>
              </a:rPr>
              <a:t> Nilsson/ Albert </a:t>
            </a:r>
            <a:r>
              <a:rPr lang="en-US" sz="900" dirty="0" err="1">
                <a:latin typeface="Berlin Sans FB" pitchFamily="34" charset="0"/>
              </a:rPr>
              <a:t>Bonniers</a:t>
            </a:r>
            <a:r>
              <a:rPr lang="en-US" sz="900" dirty="0">
                <a:latin typeface="Berlin Sans FB" pitchFamily="34" charset="0"/>
              </a:rPr>
              <a:t> Publishing Company</a:t>
            </a:r>
          </a:p>
        </p:txBody>
      </p:sp>
      <p:sp>
        <p:nvSpPr>
          <p:cNvPr id="456710" name="Text Box 6"/>
          <p:cNvSpPr txBox="1">
            <a:spLocks noChangeArrowheads="1"/>
          </p:cNvSpPr>
          <p:nvPr/>
        </p:nvSpPr>
        <p:spPr bwMode="auto">
          <a:xfrm rot="5400000">
            <a:off x="6319483" y="4689396"/>
            <a:ext cx="250260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err="1">
                <a:latin typeface="Berlin Sans FB" pitchFamily="34" charset="0"/>
              </a:rPr>
              <a:t>Biophoto</a:t>
            </a:r>
            <a:r>
              <a:rPr lang="en-US" sz="1000" dirty="0">
                <a:latin typeface="Berlin Sans FB" pitchFamily="34" charset="0"/>
              </a:rPr>
              <a:t> Associates/ Photo Researchers, Inc.</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scan0002"/>
          <p:cNvPicPr>
            <a:picLocks noChangeAspect="1" noChangeArrowheads="1"/>
          </p:cNvPicPr>
          <p:nvPr/>
        </p:nvPicPr>
        <p:blipFill>
          <a:blip r:embed="rId2">
            <a:extLst>
              <a:ext uri="{28A0092B-C50C-407E-A947-70E740481C1C}">
                <a14:useLocalDpi xmlns:a14="http://schemas.microsoft.com/office/drawing/2010/main" val="0"/>
              </a:ext>
            </a:extLst>
          </a:blip>
          <a:srcRect l="47972" t="9416" r="10159" b="14154"/>
          <a:stretch>
            <a:fillRect/>
          </a:stretch>
        </p:blipFill>
        <p:spPr bwMode="auto">
          <a:xfrm>
            <a:off x="2374900" y="417513"/>
            <a:ext cx="4475163" cy="594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120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9" name="Picture 3" descr="scan0003"/>
          <p:cNvPicPr>
            <a:picLocks noChangeAspect="1" noChangeArrowheads="1"/>
          </p:cNvPicPr>
          <p:nvPr/>
        </p:nvPicPr>
        <p:blipFill>
          <a:blip r:embed="rId2">
            <a:extLst>
              <a:ext uri="{28A0092B-C50C-407E-A947-70E740481C1C}">
                <a14:useLocalDpi xmlns:a14="http://schemas.microsoft.com/office/drawing/2010/main" val="0"/>
              </a:ext>
            </a:extLst>
          </a:blip>
          <a:srcRect l="5331" t="12561" r="52042" b="15196"/>
          <a:stretch>
            <a:fillRect/>
          </a:stretch>
        </p:blipFill>
        <p:spPr bwMode="auto">
          <a:xfrm>
            <a:off x="2293938" y="661988"/>
            <a:ext cx="4556125" cy="561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829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scan0003"/>
          <p:cNvPicPr>
            <a:picLocks noChangeAspect="1" noChangeArrowheads="1"/>
          </p:cNvPicPr>
          <p:nvPr/>
        </p:nvPicPr>
        <p:blipFill>
          <a:blip r:embed="rId2">
            <a:extLst>
              <a:ext uri="{28A0092B-C50C-407E-A947-70E740481C1C}">
                <a14:useLocalDpi xmlns:a14="http://schemas.microsoft.com/office/drawing/2010/main" val="0"/>
              </a:ext>
            </a:extLst>
          </a:blip>
          <a:srcRect l="47958" t="13623" r="7872" b="16238"/>
          <a:stretch>
            <a:fillRect/>
          </a:stretch>
        </p:blipFill>
        <p:spPr bwMode="auto">
          <a:xfrm>
            <a:off x="2293938" y="663575"/>
            <a:ext cx="4721225" cy="545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720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3" descr="scan0004"/>
          <p:cNvPicPr>
            <a:picLocks noChangeAspect="1" noChangeArrowheads="1"/>
          </p:cNvPicPr>
          <p:nvPr/>
        </p:nvPicPr>
        <p:blipFill>
          <a:blip r:embed="rId2">
            <a:extLst>
              <a:ext uri="{28A0092B-C50C-407E-A947-70E740481C1C}">
                <a14:useLocalDpi xmlns:a14="http://schemas.microsoft.com/office/drawing/2010/main" val="0"/>
              </a:ext>
            </a:extLst>
          </a:blip>
          <a:srcRect l="3802" t="9416" r="50513" b="16238"/>
          <a:stretch>
            <a:fillRect/>
          </a:stretch>
        </p:blipFill>
        <p:spPr bwMode="auto">
          <a:xfrm>
            <a:off x="2130425" y="498475"/>
            <a:ext cx="4883150" cy="577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0997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scan0004"/>
          <p:cNvPicPr>
            <a:picLocks noChangeAspect="1" noChangeArrowheads="1"/>
          </p:cNvPicPr>
          <p:nvPr/>
        </p:nvPicPr>
        <p:blipFill>
          <a:blip r:embed="rId2">
            <a:extLst>
              <a:ext uri="{28A0092B-C50C-407E-A947-70E740481C1C}">
                <a14:useLocalDpi xmlns:a14="http://schemas.microsoft.com/office/drawing/2010/main" val="0"/>
              </a:ext>
            </a:extLst>
          </a:blip>
          <a:srcRect l="49622" t="13603" r="6981" b="18341"/>
          <a:stretch>
            <a:fillRect/>
          </a:stretch>
        </p:blipFill>
        <p:spPr bwMode="auto">
          <a:xfrm>
            <a:off x="2293938" y="742950"/>
            <a:ext cx="4638675" cy="528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6168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5" name="Picture 3" descr="scan0005"/>
          <p:cNvPicPr>
            <a:picLocks noChangeAspect="1" noChangeArrowheads="1"/>
          </p:cNvPicPr>
          <p:nvPr/>
        </p:nvPicPr>
        <p:blipFill>
          <a:blip r:embed="rId2">
            <a:extLst>
              <a:ext uri="{28A0092B-C50C-407E-A947-70E740481C1C}">
                <a14:useLocalDpi xmlns:a14="http://schemas.microsoft.com/office/drawing/2010/main" val="0"/>
              </a:ext>
            </a:extLst>
          </a:blip>
          <a:srcRect l="4559" t="10457" r="53557" b="11009"/>
          <a:stretch>
            <a:fillRect/>
          </a:stretch>
        </p:blipFill>
        <p:spPr bwMode="auto">
          <a:xfrm>
            <a:off x="2293938" y="417513"/>
            <a:ext cx="4476750" cy="610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9192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scan0005"/>
          <p:cNvPicPr>
            <a:picLocks noChangeAspect="1" noChangeArrowheads="1"/>
          </p:cNvPicPr>
          <p:nvPr/>
        </p:nvPicPr>
        <p:blipFill>
          <a:blip r:embed="rId2">
            <a:extLst>
              <a:ext uri="{28A0092B-C50C-407E-A947-70E740481C1C}">
                <a14:useLocalDpi xmlns:a14="http://schemas.microsoft.com/office/drawing/2010/main" val="0"/>
              </a:ext>
            </a:extLst>
          </a:blip>
          <a:srcRect l="48863" t="8374" r="4694" b="12051"/>
          <a:stretch>
            <a:fillRect/>
          </a:stretch>
        </p:blipFill>
        <p:spPr bwMode="auto">
          <a:xfrm>
            <a:off x="2130425" y="417513"/>
            <a:ext cx="4964113" cy="618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8566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3" name="Picture 3" descr="scan0006"/>
          <p:cNvPicPr>
            <a:picLocks noChangeAspect="1" noChangeArrowheads="1"/>
          </p:cNvPicPr>
          <p:nvPr/>
        </p:nvPicPr>
        <p:blipFill>
          <a:blip r:embed="rId2">
            <a:extLst>
              <a:ext uri="{28A0092B-C50C-407E-A947-70E740481C1C}">
                <a14:useLocalDpi xmlns:a14="http://schemas.microsoft.com/office/drawing/2010/main" val="0"/>
              </a:ext>
            </a:extLst>
          </a:blip>
          <a:srcRect t="11519" r="57359" b="9967"/>
          <a:stretch>
            <a:fillRect/>
          </a:stretch>
        </p:blipFill>
        <p:spPr bwMode="auto">
          <a:xfrm>
            <a:off x="2211388" y="417513"/>
            <a:ext cx="4557712" cy="610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5985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scan0006"/>
          <p:cNvPicPr>
            <a:picLocks noChangeAspect="1" noChangeArrowheads="1"/>
          </p:cNvPicPr>
          <p:nvPr/>
        </p:nvPicPr>
        <p:blipFill>
          <a:blip r:embed="rId2">
            <a:extLst>
              <a:ext uri="{28A0092B-C50C-407E-A947-70E740481C1C}">
                <a14:useLocalDpi xmlns:a14="http://schemas.microsoft.com/office/drawing/2010/main" val="0"/>
              </a:ext>
            </a:extLst>
          </a:blip>
          <a:srcRect l="43532" t="10478" r="6981" b="12050"/>
          <a:stretch>
            <a:fillRect/>
          </a:stretch>
        </p:blipFill>
        <p:spPr bwMode="auto">
          <a:xfrm>
            <a:off x="2130425" y="419100"/>
            <a:ext cx="5289550" cy="602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718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1" name="Picture 3" descr="scan0007"/>
          <p:cNvPicPr>
            <a:picLocks noChangeAspect="1" noChangeArrowheads="1"/>
          </p:cNvPicPr>
          <p:nvPr/>
        </p:nvPicPr>
        <p:blipFill>
          <a:blip r:embed="rId2">
            <a:extLst>
              <a:ext uri="{28A0092B-C50C-407E-A947-70E740481C1C}">
                <a14:useLocalDpi xmlns:a14="http://schemas.microsoft.com/office/drawing/2010/main" val="0"/>
              </a:ext>
            </a:extLst>
          </a:blip>
          <a:srcRect t="14665" r="53438" b="8905"/>
          <a:stretch>
            <a:fillRect/>
          </a:stretch>
        </p:blipFill>
        <p:spPr bwMode="auto">
          <a:xfrm>
            <a:off x="2117725" y="500063"/>
            <a:ext cx="4976813" cy="594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810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671513" y="290513"/>
            <a:ext cx="7772400" cy="1143000"/>
          </a:xfrm>
        </p:spPr>
        <p:txBody>
          <a:bodyPr/>
          <a:lstStyle/>
          <a:p>
            <a:r>
              <a:rPr lang="en-US" sz="4000" dirty="0">
                <a:latin typeface="Berlin Sans FB" pitchFamily="34" charset="0"/>
              </a:rPr>
              <a:t>Prenatal Development</a:t>
            </a:r>
          </a:p>
        </p:txBody>
      </p:sp>
      <p:sp>
        <p:nvSpPr>
          <p:cNvPr id="458755" name="Rectangle 3"/>
          <p:cNvSpPr>
            <a:spLocks noChangeArrowheads="1"/>
          </p:cNvSpPr>
          <p:nvPr/>
        </p:nvSpPr>
        <p:spPr bwMode="auto">
          <a:xfrm>
            <a:off x="671513" y="1600200"/>
            <a:ext cx="7772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At 9 weeks an embryo turns into a fetus (c and d). Teratogens are chemicals or viruses that can enter the placenta and harm the developing fetus.</a:t>
            </a:r>
          </a:p>
        </p:txBody>
      </p:sp>
      <p:pic>
        <p:nvPicPr>
          <p:cNvPr id="458756"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33513" y="3403600"/>
            <a:ext cx="6248400" cy="330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8757" name="Text Box 5"/>
          <p:cNvSpPr txBox="1">
            <a:spLocks noChangeArrowheads="1"/>
          </p:cNvSpPr>
          <p:nvPr/>
        </p:nvSpPr>
        <p:spPr bwMode="auto">
          <a:xfrm rot="5400000">
            <a:off x="3165576" y="4793928"/>
            <a:ext cx="273664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900" dirty="0" err="1">
                <a:latin typeface="Berlin Sans FB" pitchFamily="34" charset="0"/>
              </a:rPr>
              <a:t>Lennart</a:t>
            </a:r>
            <a:r>
              <a:rPr lang="en-US" sz="900" dirty="0">
                <a:latin typeface="Berlin Sans FB" pitchFamily="34" charset="0"/>
              </a:rPr>
              <a:t> Nilsson/ Albert </a:t>
            </a:r>
            <a:r>
              <a:rPr lang="en-US" sz="900" dirty="0" err="1">
                <a:latin typeface="Berlin Sans FB" pitchFamily="34" charset="0"/>
              </a:rPr>
              <a:t>Bonniers</a:t>
            </a:r>
            <a:r>
              <a:rPr lang="en-US" sz="900" dirty="0">
                <a:latin typeface="Berlin Sans FB" pitchFamily="34" charset="0"/>
              </a:rPr>
              <a:t> Publishing Company</a:t>
            </a:r>
          </a:p>
        </p:txBody>
      </p:sp>
      <p:sp>
        <p:nvSpPr>
          <p:cNvPr id="458758" name="Text Box 6"/>
          <p:cNvSpPr txBox="1">
            <a:spLocks noChangeArrowheads="1"/>
          </p:cNvSpPr>
          <p:nvPr/>
        </p:nvSpPr>
        <p:spPr bwMode="auto">
          <a:xfrm rot="5400000">
            <a:off x="6427889" y="4793928"/>
            <a:ext cx="273664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900" dirty="0" err="1">
                <a:latin typeface="Berlin Sans FB" pitchFamily="34" charset="0"/>
              </a:rPr>
              <a:t>Lennart</a:t>
            </a:r>
            <a:r>
              <a:rPr lang="en-US" sz="900" dirty="0">
                <a:latin typeface="Berlin Sans FB" pitchFamily="34" charset="0"/>
              </a:rPr>
              <a:t> Nilsson/ Albert </a:t>
            </a:r>
            <a:r>
              <a:rPr lang="en-US" sz="900" dirty="0" err="1">
                <a:latin typeface="Berlin Sans FB" pitchFamily="34" charset="0"/>
              </a:rPr>
              <a:t>Bonniers</a:t>
            </a:r>
            <a:r>
              <a:rPr lang="en-US" sz="900" dirty="0">
                <a:latin typeface="Berlin Sans FB" pitchFamily="34" charset="0"/>
              </a:rPr>
              <a:t> Publishing Company</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scan0007"/>
          <p:cNvPicPr>
            <a:picLocks noChangeAspect="1" noChangeArrowheads="1"/>
          </p:cNvPicPr>
          <p:nvPr/>
        </p:nvPicPr>
        <p:blipFill>
          <a:blip r:embed="rId2">
            <a:extLst>
              <a:ext uri="{28A0092B-C50C-407E-A947-70E740481C1C}">
                <a14:useLocalDpi xmlns:a14="http://schemas.microsoft.com/office/drawing/2010/main" val="0"/>
              </a:ext>
            </a:extLst>
          </a:blip>
          <a:srcRect l="46443" t="8374" r="7872" b="14154"/>
          <a:stretch>
            <a:fillRect/>
          </a:stretch>
        </p:blipFill>
        <p:spPr bwMode="auto">
          <a:xfrm>
            <a:off x="2211388" y="419100"/>
            <a:ext cx="4883150" cy="602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796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9" name="Picture 3" descr="scan0008"/>
          <p:cNvPicPr>
            <a:picLocks noChangeAspect="1" noChangeArrowheads="1"/>
          </p:cNvPicPr>
          <p:nvPr/>
        </p:nvPicPr>
        <p:blipFill>
          <a:blip r:embed="rId2">
            <a:extLst>
              <a:ext uri="{28A0092B-C50C-407E-A947-70E740481C1C}">
                <a14:useLocalDpi xmlns:a14="http://schemas.microsoft.com/office/drawing/2010/main" val="0"/>
              </a:ext>
            </a:extLst>
          </a:blip>
          <a:srcRect l="1530" t="13602" r="55072" b="9947"/>
          <a:stretch>
            <a:fillRect/>
          </a:stretch>
        </p:blipFill>
        <p:spPr bwMode="auto">
          <a:xfrm>
            <a:off x="2293938" y="500063"/>
            <a:ext cx="4638675" cy="594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1764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scan0008"/>
          <p:cNvPicPr>
            <a:picLocks noChangeAspect="1" noChangeArrowheads="1"/>
          </p:cNvPicPr>
          <p:nvPr/>
        </p:nvPicPr>
        <p:blipFill>
          <a:blip r:embed="rId2">
            <a:extLst>
              <a:ext uri="{28A0092B-C50C-407E-A947-70E740481C1C}">
                <a14:useLocalDpi xmlns:a14="http://schemas.microsoft.com/office/drawing/2010/main" val="0"/>
              </a:ext>
            </a:extLst>
          </a:blip>
          <a:srcRect l="45062" t="11519" r="7738" b="12051"/>
          <a:stretch>
            <a:fillRect/>
          </a:stretch>
        </p:blipFill>
        <p:spPr bwMode="auto">
          <a:xfrm>
            <a:off x="2049463" y="417513"/>
            <a:ext cx="5045075" cy="594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5451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7" name="Picture 3" descr="scan0009"/>
          <p:cNvPicPr>
            <a:picLocks noChangeAspect="1" noChangeArrowheads="1"/>
          </p:cNvPicPr>
          <p:nvPr/>
        </p:nvPicPr>
        <p:blipFill>
          <a:blip r:embed="rId2">
            <a:extLst>
              <a:ext uri="{28A0092B-C50C-407E-A947-70E740481C1C}">
                <a14:useLocalDpi xmlns:a14="http://schemas.microsoft.com/office/drawing/2010/main" val="0"/>
              </a:ext>
            </a:extLst>
          </a:blip>
          <a:srcRect l="5331" t="10457" r="56602" b="11009"/>
          <a:stretch>
            <a:fillRect/>
          </a:stretch>
        </p:blipFill>
        <p:spPr bwMode="auto">
          <a:xfrm>
            <a:off x="2536825" y="336550"/>
            <a:ext cx="4068763" cy="610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7120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scan0009"/>
          <p:cNvPicPr>
            <a:picLocks noChangeAspect="1" noChangeArrowheads="1"/>
          </p:cNvPicPr>
          <p:nvPr/>
        </p:nvPicPr>
        <p:blipFill>
          <a:blip r:embed="rId2">
            <a:extLst>
              <a:ext uri="{28A0092B-C50C-407E-A947-70E740481C1C}">
                <a14:useLocalDpi xmlns:a14="http://schemas.microsoft.com/office/drawing/2010/main" val="0"/>
              </a:ext>
            </a:extLst>
          </a:blip>
          <a:srcRect l="44304" t="12582" r="6981" b="13092"/>
          <a:stretch>
            <a:fillRect/>
          </a:stretch>
        </p:blipFill>
        <p:spPr bwMode="auto">
          <a:xfrm>
            <a:off x="2049463" y="500063"/>
            <a:ext cx="5207000" cy="577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959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5" name="Picture 3" descr="scan0010"/>
          <p:cNvPicPr>
            <a:picLocks noChangeAspect="1" noChangeArrowheads="1"/>
          </p:cNvPicPr>
          <p:nvPr/>
        </p:nvPicPr>
        <p:blipFill>
          <a:blip r:embed="rId2" cstate="print">
            <a:extLst>
              <a:ext uri="{28A0092B-C50C-407E-A947-70E740481C1C}">
                <a14:useLocalDpi xmlns:a14="http://schemas.microsoft.com/office/drawing/2010/main" val="0"/>
              </a:ext>
            </a:extLst>
          </a:blip>
          <a:srcRect t="8089" r="10040" b="10233"/>
          <a:stretch>
            <a:fillRect/>
          </a:stretch>
        </p:blipFill>
        <p:spPr bwMode="auto">
          <a:xfrm>
            <a:off x="247650" y="520700"/>
            <a:ext cx="8718550" cy="575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6386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9" name="Picture 3" descr="scan0011"/>
          <p:cNvPicPr>
            <a:picLocks noChangeAspect="1" noChangeArrowheads="1"/>
          </p:cNvPicPr>
          <p:nvPr/>
        </p:nvPicPr>
        <p:blipFill>
          <a:blip r:embed="rId2" cstate="print">
            <a:extLst>
              <a:ext uri="{28A0092B-C50C-407E-A947-70E740481C1C}">
                <a14:useLocalDpi xmlns:a14="http://schemas.microsoft.com/office/drawing/2010/main" val="0"/>
              </a:ext>
            </a:extLst>
          </a:blip>
          <a:srcRect t="10191" r="9268" b="10233"/>
          <a:stretch>
            <a:fillRect/>
          </a:stretch>
        </p:blipFill>
        <p:spPr bwMode="auto">
          <a:xfrm>
            <a:off x="246063" y="552450"/>
            <a:ext cx="8720137"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607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3" name="Picture 3" descr="scan0012"/>
          <p:cNvPicPr>
            <a:picLocks noChangeAspect="1" noChangeArrowheads="1"/>
          </p:cNvPicPr>
          <p:nvPr/>
        </p:nvPicPr>
        <p:blipFill>
          <a:blip r:embed="rId2">
            <a:extLst>
              <a:ext uri="{28A0092B-C50C-407E-A947-70E740481C1C}">
                <a14:useLocalDpi xmlns:a14="http://schemas.microsoft.com/office/drawing/2010/main" val="0"/>
              </a:ext>
            </a:extLst>
          </a:blip>
          <a:srcRect l="10649" t="13623" r="51151" b="11009"/>
          <a:stretch>
            <a:fillRect/>
          </a:stretch>
        </p:blipFill>
        <p:spPr bwMode="auto">
          <a:xfrm>
            <a:off x="2536825" y="581025"/>
            <a:ext cx="4083050" cy="585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4171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scan0012"/>
          <p:cNvPicPr>
            <a:picLocks noChangeAspect="1" noChangeArrowheads="1"/>
          </p:cNvPicPr>
          <p:nvPr/>
        </p:nvPicPr>
        <p:blipFill>
          <a:blip r:embed="rId2">
            <a:extLst>
              <a:ext uri="{28A0092B-C50C-407E-A947-70E740481C1C}">
                <a14:useLocalDpi xmlns:a14="http://schemas.microsoft.com/office/drawing/2010/main" val="0"/>
              </a:ext>
            </a:extLst>
          </a:blip>
          <a:srcRect l="48730" t="10457" r="10159" b="11009"/>
          <a:stretch>
            <a:fillRect/>
          </a:stretch>
        </p:blipFill>
        <p:spPr bwMode="auto">
          <a:xfrm>
            <a:off x="2455863" y="336550"/>
            <a:ext cx="4394200" cy="610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1100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1" name="Picture 3" descr="scan0013"/>
          <p:cNvPicPr>
            <a:picLocks noChangeAspect="1" noChangeArrowheads="1"/>
          </p:cNvPicPr>
          <p:nvPr/>
        </p:nvPicPr>
        <p:blipFill>
          <a:blip r:embed="rId2">
            <a:extLst>
              <a:ext uri="{28A0092B-C50C-407E-A947-70E740481C1C}">
                <a14:useLocalDpi xmlns:a14="http://schemas.microsoft.com/office/drawing/2010/main" val="0"/>
              </a:ext>
            </a:extLst>
          </a:blip>
          <a:srcRect t="12561" r="54953" b="14134"/>
          <a:stretch>
            <a:fillRect/>
          </a:stretch>
        </p:blipFill>
        <p:spPr bwMode="auto">
          <a:xfrm>
            <a:off x="2211388" y="579438"/>
            <a:ext cx="4814887" cy="569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877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altLang="en-US" dirty="0"/>
              <a:t>Teratogens</a:t>
            </a:r>
          </a:p>
        </p:txBody>
      </p:sp>
      <p:sp>
        <p:nvSpPr>
          <p:cNvPr id="153603" name="Rectangle 3"/>
          <p:cNvSpPr>
            <a:spLocks noGrp="1" noChangeArrowheads="1"/>
          </p:cNvSpPr>
          <p:nvPr>
            <p:ph type="body" idx="1"/>
          </p:nvPr>
        </p:nvSpPr>
        <p:spPr>
          <a:xfrm>
            <a:off x="457200" y="1600200"/>
            <a:ext cx="8001000" cy="4525963"/>
          </a:xfrm>
        </p:spPr>
        <p:txBody>
          <a:bodyPr/>
          <a:lstStyle/>
          <a:p>
            <a:r>
              <a:rPr lang="en-US" altLang="en-US" sz="3600" dirty="0"/>
              <a:t>Substances that cross the placental barrier and prevent the fetus from developing normally</a:t>
            </a:r>
          </a:p>
          <a:p>
            <a:r>
              <a:rPr lang="en-US" altLang="en-US" sz="3600" dirty="0"/>
              <a:t>Includes: radiation, toxic chemicals, viruses, </a:t>
            </a:r>
            <a:r>
              <a:rPr lang="en-US" altLang="en-US" sz="3600" dirty="0" smtClean="0"/>
              <a:t>drugs, </a:t>
            </a:r>
            <a:r>
              <a:rPr lang="en-US" altLang="en-US" sz="3600" dirty="0"/>
              <a:t>alcohol, nicotine, etc</a:t>
            </a:r>
            <a:r>
              <a:rPr lang="en-US" altLang="en-US" sz="3600" dirty="0" smtClean="0"/>
              <a:t>.</a:t>
            </a:r>
          </a:p>
          <a:p>
            <a:pPr lvl="1"/>
            <a:r>
              <a:rPr lang="en-US" altLang="en-US" dirty="0" smtClean="0"/>
              <a:t>Example:  Fetal alcohol syndrome</a:t>
            </a:r>
            <a:endParaRPr lang="en-US" altLang="en-US" dirty="0"/>
          </a:p>
        </p:txBody>
      </p:sp>
    </p:spTree>
    <p:extLst>
      <p:ext uri="{BB962C8B-B14F-4D97-AF65-F5344CB8AC3E}">
        <p14:creationId xmlns:p14="http://schemas.microsoft.com/office/powerpoint/2010/main" val="18412809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scan0013"/>
          <p:cNvPicPr>
            <a:picLocks noChangeAspect="1" noChangeArrowheads="1"/>
          </p:cNvPicPr>
          <p:nvPr/>
        </p:nvPicPr>
        <p:blipFill>
          <a:blip r:embed="rId2">
            <a:extLst>
              <a:ext uri="{28A0092B-C50C-407E-A947-70E740481C1C}">
                <a14:useLocalDpi xmlns:a14="http://schemas.microsoft.com/office/drawing/2010/main" val="0"/>
              </a:ext>
            </a:extLst>
          </a:blip>
          <a:srcRect l="44928" t="6148" r="7872" b="17279"/>
          <a:stretch>
            <a:fillRect/>
          </a:stretch>
        </p:blipFill>
        <p:spPr bwMode="auto">
          <a:xfrm>
            <a:off x="2211388" y="417513"/>
            <a:ext cx="5045075" cy="595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391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9" name="Picture 3" descr="scan0014"/>
          <p:cNvPicPr>
            <a:picLocks noChangeAspect="1" noChangeArrowheads="1"/>
          </p:cNvPicPr>
          <p:nvPr/>
        </p:nvPicPr>
        <p:blipFill>
          <a:blip r:embed="rId2">
            <a:extLst>
              <a:ext uri="{28A0092B-C50C-407E-A947-70E740481C1C}">
                <a14:useLocalDpi xmlns:a14="http://schemas.microsoft.com/office/drawing/2010/main" val="0"/>
              </a:ext>
            </a:extLst>
          </a:blip>
          <a:srcRect l="3044" t="10457" r="58875" b="14154"/>
          <a:stretch>
            <a:fillRect/>
          </a:stretch>
        </p:blipFill>
        <p:spPr bwMode="auto">
          <a:xfrm>
            <a:off x="2619375" y="500063"/>
            <a:ext cx="4070350" cy="585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3318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scan0014"/>
          <p:cNvPicPr>
            <a:picLocks noChangeAspect="1" noChangeArrowheads="1"/>
          </p:cNvPicPr>
          <p:nvPr/>
        </p:nvPicPr>
        <p:blipFill>
          <a:blip r:embed="rId2">
            <a:extLst>
              <a:ext uri="{28A0092B-C50C-407E-A947-70E740481C1C}">
                <a14:useLocalDpi xmlns:a14="http://schemas.microsoft.com/office/drawing/2010/main" val="0"/>
              </a:ext>
            </a:extLst>
          </a:blip>
          <a:srcRect l="43532" t="14644" r="6209" b="9967"/>
          <a:stretch>
            <a:fillRect/>
          </a:stretch>
        </p:blipFill>
        <p:spPr bwMode="auto">
          <a:xfrm>
            <a:off x="1966913" y="581025"/>
            <a:ext cx="5372100" cy="585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953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7" name="Picture 3" descr="scan0015"/>
          <p:cNvPicPr>
            <a:picLocks noChangeAspect="1" noChangeArrowheads="1"/>
          </p:cNvPicPr>
          <p:nvPr/>
        </p:nvPicPr>
        <p:blipFill>
          <a:blip r:embed="rId2">
            <a:extLst>
              <a:ext uri="{28A0092B-C50C-407E-A947-70E740481C1C}">
                <a14:useLocalDpi xmlns:a14="http://schemas.microsoft.com/office/drawing/2010/main" val="0"/>
              </a:ext>
            </a:extLst>
          </a:blip>
          <a:srcRect t="11519" r="53542" b="10989"/>
          <a:stretch>
            <a:fillRect/>
          </a:stretch>
        </p:blipFill>
        <p:spPr bwMode="auto">
          <a:xfrm>
            <a:off x="2047875" y="417513"/>
            <a:ext cx="4965700" cy="602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3860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scan0015"/>
          <p:cNvPicPr>
            <a:picLocks noChangeAspect="1" noChangeArrowheads="1"/>
          </p:cNvPicPr>
          <p:nvPr/>
        </p:nvPicPr>
        <p:blipFill>
          <a:blip r:embed="rId2">
            <a:extLst>
              <a:ext uri="{28A0092B-C50C-407E-A947-70E740481C1C}">
                <a14:useLocalDpi xmlns:a14="http://schemas.microsoft.com/office/drawing/2010/main" val="0"/>
              </a:ext>
            </a:extLst>
          </a:blip>
          <a:srcRect l="45819" t="13623" r="8510" b="8905"/>
          <a:stretch>
            <a:fillRect/>
          </a:stretch>
        </p:blipFill>
        <p:spPr bwMode="auto">
          <a:xfrm>
            <a:off x="2132013" y="417513"/>
            <a:ext cx="4881562" cy="602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0554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5" name="Picture 3" descr="scan0016"/>
          <p:cNvPicPr>
            <a:picLocks noChangeAspect="1" noChangeArrowheads="1"/>
          </p:cNvPicPr>
          <p:nvPr/>
        </p:nvPicPr>
        <p:blipFill>
          <a:blip r:embed="rId2">
            <a:extLst>
              <a:ext uri="{28A0092B-C50C-407E-A947-70E740481C1C}">
                <a14:useLocalDpi xmlns:a14="http://schemas.microsoft.com/office/drawing/2010/main" val="0"/>
              </a:ext>
            </a:extLst>
          </a:blip>
          <a:srcRect t="11519" r="55711" b="11009"/>
          <a:stretch>
            <a:fillRect/>
          </a:stretch>
        </p:blipFill>
        <p:spPr bwMode="auto">
          <a:xfrm>
            <a:off x="2198688" y="417513"/>
            <a:ext cx="4733925" cy="602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6594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scan0016"/>
          <p:cNvPicPr>
            <a:picLocks noChangeAspect="1" noChangeArrowheads="1"/>
          </p:cNvPicPr>
          <p:nvPr/>
        </p:nvPicPr>
        <p:blipFill>
          <a:blip r:embed="rId2">
            <a:extLst>
              <a:ext uri="{28A0092B-C50C-407E-A947-70E740481C1C}">
                <a14:useLocalDpi xmlns:a14="http://schemas.microsoft.com/office/drawing/2010/main" val="0"/>
              </a:ext>
            </a:extLst>
          </a:blip>
          <a:srcRect l="44156" t="11519" r="9401" b="9967"/>
          <a:stretch>
            <a:fillRect/>
          </a:stretch>
        </p:blipFill>
        <p:spPr bwMode="auto">
          <a:xfrm>
            <a:off x="2130425" y="336550"/>
            <a:ext cx="4964113" cy="610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4975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3" name="Picture 3" descr="scan0017"/>
          <p:cNvPicPr>
            <a:picLocks noChangeAspect="1" noChangeArrowheads="1"/>
          </p:cNvPicPr>
          <p:nvPr/>
        </p:nvPicPr>
        <p:blipFill>
          <a:blip r:embed="rId2">
            <a:extLst>
              <a:ext uri="{28A0092B-C50C-407E-A947-70E740481C1C}">
                <a14:useLocalDpi xmlns:a14="http://schemas.microsoft.com/office/drawing/2010/main" val="0"/>
              </a:ext>
            </a:extLst>
          </a:blip>
          <a:srcRect l="7619" t="10478" r="58131" b="9947"/>
          <a:stretch>
            <a:fillRect/>
          </a:stretch>
        </p:blipFill>
        <p:spPr bwMode="auto">
          <a:xfrm>
            <a:off x="2700338" y="336550"/>
            <a:ext cx="3660775" cy="618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830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scan0017"/>
          <p:cNvPicPr>
            <a:picLocks noChangeAspect="1" noChangeArrowheads="1"/>
          </p:cNvPicPr>
          <p:nvPr/>
        </p:nvPicPr>
        <p:blipFill>
          <a:blip r:embed="rId2">
            <a:extLst>
              <a:ext uri="{28A0092B-C50C-407E-A947-70E740481C1C}">
                <a14:useLocalDpi xmlns:a14="http://schemas.microsoft.com/office/drawing/2010/main" val="0"/>
              </a:ext>
            </a:extLst>
          </a:blip>
          <a:srcRect l="41245" t="9416" r="7738" b="15196"/>
          <a:stretch>
            <a:fillRect/>
          </a:stretch>
        </p:blipFill>
        <p:spPr bwMode="auto">
          <a:xfrm>
            <a:off x="1885950" y="500063"/>
            <a:ext cx="5453063" cy="585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4800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1" name="Picture 3" descr="scan0018"/>
          <p:cNvPicPr>
            <a:picLocks noChangeAspect="1" noChangeArrowheads="1"/>
          </p:cNvPicPr>
          <p:nvPr/>
        </p:nvPicPr>
        <p:blipFill>
          <a:blip r:embed="rId2">
            <a:extLst>
              <a:ext uri="{28A0092B-C50C-407E-A947-70E740481C1C}">
                <a14:useLocalDpi xmlns:a14="http://schemas.microsoft.com/office/drawing/2010/main" val="0"/>
              </a:ext>
            </a:extLst>
          </a:blip>
          <a:srcRect l="1530" t="23039" r="48225" b="8905"/>
          <a:stretch>
            <a:fillRect/>
          </a:stretch>
        </p:blipFill>
        <p:spPr bwMode="auto">
          <a:xfrm>
            <a:off x="1968500" y="661988"/>
            <a:ext cx="5370513" cy="528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399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7AA607D-8956-440C-805B-DB084A728E0A}" type="slidenum">
              <a:rPr lang="en-US" smtClean="0"/>
              <a:pPr/>
              <a:t>8</a:t>
            </a:fld>
            <a:endParaRPr lang="en-US"/>
          </a:p>
        </p:txBody>
      </p:sp>
      <p:pic>
        <p:nvPicPr>
          <p:cNvPr id="5" name="Picture 4"/>
          <p:cNvPicPr>
            <a:picLocks noChangeAspect="1"/>
          </p:cNvPicPr>
          <p:nvPr/>
        </p:nvPicPr>
        <p:blipFill>
          <a:blip r:embed="rId2"/>
          <a:stretch>
            <a:fillRect/>
          </a:stretch>
        </p:blipFill>
        <p:spPr>
          <a:xfrm>
            <a:off x="533400" y="296408"/>
            <a:ext cx="5189047" cy="4580391"/>
          </a:xfrm>
          <a:prstGeom prst="rect">
            <a:avLst/>
          </a:prstGeom>
        </p:spPr>
      </p:pic>
      <p:pic>
        <p:nvPicPr>
          <p:cNvPr id="6" name="Picture 5"/>
          <p:cNvPicPr>
            <a:picLocks noChangeAspect="1"/>
          </p:cNvPicPr>
          <p:nvPr/>
        </p:nvPicPr>
        <p:blipFill>
          <a:blip r:embed="rId3"/>
          <a:stretch>
            <a:fillRect/>
          </a:stretch>
        </p:blipFill>
        <p:spPr>
          <a:xfrm>
            <a:off x="5928989" y="1066800"/>
            <a:ext cx="3046531" cy="2086874"/>
          </a:xfrm>
          <a:prstGeom prst="rect">
            <a:avLst/>
          </a:prstGeom>
        </p:spPr>
      </p:pic>
      <p:pic>
        <p:nvPicPr>
          <p:cNvPr id="7" name="Picture 6"/>
          <p:cNvPicPr>
            <a:picLocks noChangeAspect="1"/>
          </p:cNvPicPr>
          <p:nvPr/>
        </p:nvPicPr>
        <p:blipFill>
          <a:blip r:embed="rId4"/>
          <a:stretch>
            <a:fillRect/>
          </a:stretch>
        </p:blipFill>
        <p:spPr>
          <a:xfrm>
            <a:off x="5950760" y="3895837"/>
            <a:ext cx="2964639" cy="2640771"/>
          </a:xfrm>
          <a:prstGeom prst="rect">
            <a:avLst/>
          </a:prstGeom>
        </p:spPr>
      </p:pic>
    </p:spTree>
    <p:extLst>
      <p:ext uri="{BB962C8B-B14F-4D97-AF65-F5344CB8AC3E}">
        <p14:creationId xmlns:p14="http://schemas.microsoft.com/office/powerpoint/2010/main" val="214739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scan0018"/>
          <p:cNvPicPr>
            <a:picLocks noChangeAspect="1" noChangeArrowheads="1"/>
          </p:cNvPicPr>
          <p:nvPr/>
        </p:nvPicPr>
        <p:blipFill>
          <a:blip r:embed="rId2">
            <a:extLst>
              <a:ext uri="{28A0092B-C50C-407E-A947-70E740481C1C}">
                <a14:useLocalDpi xmlns:a14="http://schemas.microsoft.com/office/drawing/2010/main" val="0"/>
              </a:ext>
            </a:extLst>
          </a:blip>
          <a:srcRect l="52533" t="8374" r="7114" b="13113"/>
          <a:stretch>
            <a:fillRect/>
          </a:stretch>
        </p:blipFill>
        <p:spPr bwMode="auto">
          <a:xfrm>
            <a:off x="2536825" y="338138"/>
            <a:ext cx="4313238" cy="610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1575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9" name="Picture 3" descr="scan0019"/>
          <p:cNvPicPr>
            <a:picLocks noChangeAspect="1" noChangeArrowheads="1"/>
          </p:cNvPicPr>
          <p:nvPr/>
        </p:nvPicPr>
        <p:blipFill>
          <a:blip r:embed="rId2">
            <a:extLst>
              <a:ext uri="{28A0092B-C50C-407E-A947-70E740481C1C}">
                <a14:useLocalDpi xmlns:a14="http://schemas.microsoft.com/office/drawing/2010/main" val="0"/>
              </a:ext>
            </a:extLst>
          </a:blip>
          <a:srcRect l="6090" t="15707" r="56601" b="13112"/>
          <a:stretch>
            <a:fillRect/>
          </a:stretch>
        </p:blipFill>
        <p:spPr bwMode="auto">
          <a:xfrm>
            <a:off x="339725" y="661988"/>
            <a:ext cx="3987800" cy="5532437"/>
          </a:xfrm>
          <a:prstGeom prst="rect">
            <a:avLst/>
          </a:prstGeom>
          <a:noFill/>
          <a:extLst>
            <a:ext uri="{909E8E84-426E-40DD-AFC4-6F175D3DCCD1}">
              <a14:hiddenFill xmlns:a14="http://schemas.microsoft.com/office/drawing/2010/main">
                <a:solidFill>
                  <a:srgbClr val="FFFFFF"/>
                </a:solidFill>
              </a14:hiddenFill>
            </a:ext>
          </a:extLst>
        </p:spPr>
      </p:pic>
      <p:pic>
        <p:nvPicPr>
          <p:cNvPr id="321540" name="Picture 4" descr="scan0019"/>
          <p:cNvPicPr>
            <a:picLocks noChangeAspect="1" noChangeArrowheads="1"/>
          </p:cNvPicPr>
          <p:nvPr/>
        </p:nvPicPr>
        <p:blipFill>
          <a:blip r:embed="rId2">
            <a:extLst>
              <a:ext uri="{28A0092B-C50C-407E-A947-70E740481C1C}">
                <a14:useLocalDpi xmlns:a14="http://schemas.microsoft.com/office/drawing/2010/main" val="0"/>
              </a:ext>
            </a:extLst>
          </a:blip>
          <a:srcRect l="53438" t="10457" r="8496" b="14154"/>
          <a:stretch>
            <a:fillRect/>
          </a:stretch>
        </p:blipFill>
        <p:spPr bwMode="auto">
          <a:xfrm>
            <a:off x="4960938" y="661988"/>
            <a:ext cx="3843337"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206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1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3" name="Picture 3" descr="scan0020"/>
          <p:cNvPicPr>
            <a:picLocks noChangeAspect="1" noChangeArrowheads="1"/>
          </p:cNvPicPr>
          <p:nvPr/>
        </p:nvPicPr>
        <p:blipFill>
          <a:blip r:embed="rId2">
            <a:extLst>
              <a:ext uri="{28A0092B-C50C-407E-A947-70E740481C1C}">
                <a14:useLocalDpi xmlns:a14="http://schemas.microsoft.com/office/drawing/2010/main" val="0"/>
              </a:ext>
            </a:extLst>
          </a:blip>
          <a:srcRect l="2272" t="9151" r="17644" b="18607"/>
          <a:stretch>
            <a:fillRect/>
          </a:stretch>
        </p:blipFill>
        <p:spPr bwMode="auto">
          <a:xfrm>
            <a:off x="339725" y="581025"/>
            <a:ext cx="8559800" cy="561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70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2563"/>
                                        </p:tgtEl>
                                        <p:attrNameLst>
                                          <p:attrName>style.visibility</p:attrName>
                                        </p:attrNameLst>
                                      </p:cBhvr>
                                      <p:to>
                                        <p:strVal val="visible"/>
                                      </p:to>
                                    </p:set>
                                    <p:animEffect transition="in" filter="dissolve">
                                      <p:cBhvr>
                                        <p:cTn id="7" dur="500"/>
                                        <p:tgtEl>
                                          <p:spTgt spid="322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7" name="Picture 3" descr="scan"/>
          <p:cNvPicPr>
            <a:picLocks noChangeAspect="1" noChangeArrowheads="1"/>
          </p:cNvPicPr>
          <p:nvPr/>
        </p:nvPicPr>
        <p:blipFill>
          <a:blip r:embed="rId2">
            <a:extLst>
              <a:ext uri="{28A0092B-C50C-407E-A947-70E740481C1C}">
                <a14:useLocalDpi xmlns:a14="http://schemas.microsoft.com/office/drawing/2010/main" val="0"/>
              </a:ext>
            </a:extLst>
          </a:blip>
          <a:srcRect l="39729" t="17790" r="28294" b="17279"/>
          <a:stretch>
            <a:fillRect/>
          </a:stretch>
        </p:blipFill>
        <p:spPr bwMode="auto">
          <a:xfrm>
            <a:off x="2527300" y="500063"/>
            <a:ext cx="4079875" cy="6022975"/>
          </a:xfrm>
          <a:prstGeom prst="rect">
            <a:avLst/>
          </a:prstGeom>
          <a:noFill/>
          <a:extLst>
            <a:ext uri="{909E8E84-426E-40DD-AFC4-6F175D3DCCD1}">
              <a14:hiddenFill xmlns:a14="http://schemas.microsoft.com/office/drawing/2010/main">
                <a:solidFill>
                  <a:srgbClr val="FFFFFF"/>
                </a:solidFill>
              </a14:hiddenFill>
            </a:ext>
          </a:extLst>
        </p:spPr>
      </p:pic>
      <p:sp>
        <p:nvSpPr>
          <p:cNvPr id="323588" name="Oval 4"/>
          <p:cNvSpPr>
            <a:spLocks noChangeArrowheads="1"/>
          </p:cNvSpPr>
          <p:nvPr/>
        </p:nvSpPr>
        <p:spPr bwMode="auto">
          <a:xfrm>
            <a:off x="4083050" y="3998913"/>
            <a:ext cx="733425" cy="325437"/>
          </a:xfrm>
          <a:prstGeom prst="ellipse">
            <a:avLst/>
          </a:prstGeom>
          <a:noFill/>
          <a:ln w="28575">
            <a:solidFill>
              <a:srgbClr val="660066"/>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Tree>
    <p:extLst>
      <p:ext uri="{BB962C8B-B14F-4D97-AF65-F5344CB8AC3E}">
        <p14:creationId xmlns:p14="http://schemas.microsoft.com/office/powerpoint/2010/main" val="419078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ctrTitle"/>
          </p:nvPr>
        </p:nvSpPr>
        <p:spPr>
          <a:xfrm>
            <a:off x="762000" y="-152400"/>
            <a:ext cx="7681912" cy="1585912"/>
          </a:xfrm>
        </p:spPr>
        <p:txBody>
          <a:bodyPr/>
          <a:lstStyle/>
          <a:p>
            <a:r>
              <a:rPr lang="en-US" altLang="en-US" sz="5400" dirty="0" smtClean="0">
                <a:solidFill>
                  <a:schemeClr val="tx1"/>
                </a:solidFill>
                <a:latin typeface="Berlin Sans FB" pitchFamily="34" charset="0"/>
              </a:rPr>
              <a:t>Adolescence</a:t>
            </a:r>
            <a:endParaRPr lang="en-US" sz="4000" dirty="0">
              <a:solidFill>
                <a:schemeClr val="tx1"/>
              </a:solidFill>
              <a:latin typeface="Berlin Sans FB" pitchFamily="34" charset="0"/>
              <a:cs typeface="Times" charset="0"/>
            </a:endParaRPr>
          </a:p>
        </p:txBody>
      </p:sp>
      <p:sp>
        <p:nvSpPr>
          <p:cNvPr id="3" name="Rectangle 2"/>
          <p:cNvSpPr/>
          <p:nvPr/>
        </p:nvSpPr>
        <p:spPr>
          <a:xfrm>
            <a:off x="2286000" y="3064285"/>
            <a:ext cx="4572000" cy="1039452"/>
          </a:xfrm>
          <a:prstGeom prst="rect">
            <a:avLst/>
          </a:prstGeom>
        </p:spPr>
        <p:txBody>
          <a:bodyPr>
            <a:spAutoFit/>
          </a:bodyPr>
          <a:lstStyle/>
          <a:p>
            <a:pPr marL="342900" marR="0" lvl="0" indent="-342900">
              <a:lnSpc>
                <a:spcPct val="115000"/>
              </a:lnSpc>
              <a:spcBef>
                <a:spcPts val="0"/>
              </a:spcBef>
              <a:spcAft>
                <a:spcPts val="0"/>
              </a:spcAft>
              <a:buFont typeface="Symbol"/>
              <a:buChar char=""/>
            </a:pPr>
            <a:r>
              <a:rPr lang="en-US" sz="2800" dirty="0">
                <a:latin typeface="Berlin Sans FB" pitchFamily="34" charset="0"/>
                <a:ea typeface="Times New Roman"/>
                <a:cs typeface="Times New Roman"/>
              </a:rPr>
              <a:t>Adolescent development</a:t>
            </a:r>
          </a:p>
          <a:p>
            <a:pPr marL="342900" marR="0" lvl="0" indent="-342900">
              <a:lnSpc>
                <a:spcPct val="115000"/>
              </a:lnSpc>
              <a:spcBef>
                <a:spcPts val="0"/>
              </a:spcBef>
              <a:spcAft>
                <a:spcPts val="1000"/>
              </a:spcAft>
              <a:buFont typeface="Symbol"/>
              <a:buChar char=""/>
            </a:pPr>
            <a:r>
              <a:rPr lang="en-US" sz="2800" dirty="0">
                <a:latin typeface="Berlin Sans FB" pitchFamily="34" charset="0"/>
                <a:ea typeface="Times New Roman"/>
                <a:cs typeface="Times New Roman"/>
              </a:rPr>
              <a:t>Moral development theory</a:t>
            </a:r>
            <a:endParaRPr lang="en-US" sz="2800" dirty="0">
              <a:effectLst/>
              <a:latin typeface="Berlin Sans FB" pitchFamily="34" charset="0"/>
              <a:ea typeface="Times New Roman"/>
              <a:cs typeface="Times New Roman"/>
            </a:endParaRPr>
          </a:p>
        </p:txBody>
      </p:sp>
    </p:spTree>
    <p:extLst>
      <p:ext uri="{BB962C8B-B14F-4D97-AF65-F5344CB8AC3E}">
        <p14:creationId xmlns:p14="http://schemas.microsoft.com/office/powerpoint/2010/main" val="6485858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Adolescence</a:t>
            </a:r>
          </a:p>
        </p:txBody>
      </p:sp>
      <p:sp>
        <p:nvSpPr>
          <p:cNvPr id="540675" name="Rectangle 3"/>
          <p:cNvSpPr>
            <a:spLocks noChangeArrowheads="1"/>
          </p:cNvSpPr>
          <p:nvPr/>
        </p:nvSpPr>
        <p:spPr bwMode="auto">
          <a:xfrm>
            <a:off x="381000" y="1600200"/>
            <a:ext cx="4191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Many psychologists once believed that childhood sets our traits. Today psychologists believe that development is a lifelong process. </a:t>
            </a:r>
            <a:r>
              <a:rPr lang="en-US" sz="2800" dirty="0">
                <a:solidFill>
                  <a:srgbClr val="0000FF"/>
                </a:solidFill>
                <a:latin typeface="Berlin Sans FB" pitchFamily="34" charset="0"/>
              </a:rPr>
              <a:t>Adolescence</a:t>
            </a:r>
            <a:r>
              <a:rPr lang="en-US" sz="2800" dirty="0">
                <a:latin typeface="Berlin Sans FB" pitchFamily="34" charset="0"/>
              </a:rPr>
              <a:t> is defined as life between childhood and adulthood.</a:t>
            </a:r>
          </a:p>
        </p:txBody>
      </p:sp>
      <p:pic>
        <p:nvPicPr>
          <p:cNvPr id="540676" name="Picture 4" descr="12673_Myers_Psy_8e_4UN1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37188" y="1600200"/>
            <a:ext cx="3006725"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0677" name="Text Box 5"/>
          <p:cNvSpPr txBox="1">
            <a:spLocks noChangeArrowheads="1"/>
          </p:cNvSpPr>
          <p:nvPr/>
        </p:nvSpPr>
        <p:spPr bwMode="auto">
          <a:xfrm rot="5400000">
            <a:off x="7956048" y="5402183"/>
            <a:ext cx="12202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AP Photo/ Jeff Chiu</a:t>
            </a:r>
          </a:p>
        </p:txBody>
      </p:sp>
    </p:spTree>
    <p:extLst>
      <p:ext uri="{BB962C8B-B14F-4D97-AF65-F5344CB8AC3E}">
        <p14:creationId xmlns:p14="http://schemas.microsoft.com/office/powerpoint/2010/main" val="101588419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Physical Development</a:t>
            </a:r>
          </a:p>
        </p:txBody>
      </p:sp>
      <p:sp>
        <p:nvSpPr>
          <p:cNvPr id="542723" name="Rectangle 3"/>
          <p:cNvSpPr>
            <a:spLocks noChangeArrowheads="1"/>
          </p:cNvSpPr>
          <p:nvPr/>
        </p:nvSpPr>
        <p:spPr bwMode="auto">
          <a:xfrm>
            <a:off x="381000" y="1600200"/>
            <a:ext cx="4191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Adolescence begins with </a:t>
            </a:r>
            <a:r>
              <a:rPr lang="en-US" sz="2800" dirty="0">
                <a:solidFill>
                  <a:srgbClr val="0000FF"/>
                </a:solidFill>
                <a:latin typeface="Berlin Sans FB" pitchFamily="34" charset="0"/>
              </a:rPr>
              <a:t>puberty</a:t>
            </a:r>
            <a:r>
              <a:rPr lang="en-US" sz="2800" dirty="0">
                <a:latin typeface="Berlin Sans FB" pitchFamily="34" charset="0"/>
              </a:rPr>
              <a:t> (sexual maturation). Puberty occurs earlier in females (11 years) than males   (13 years). Thus height in females increases before males.</a:t>
            </a:r>
          </a:p>
        </p:txBody>
      </p:sp>
      <p:pic>
        <p:nvPicPr>
          <p:cNvPr id="542724"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62475" y="1585913"/>
            <a:ext cx="42545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449085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671513" y="276225"/>
            <a:ext cx="7772400" cy="1143000"/>
          </a:xfrm>
        </p:spPr>
        <p:txBody>
          <a:bodyPr/>
          <a:lstStyle/>
          <a:p>
            <a:r>
              <a:rPr lang="en-US" sz="3600" dirty="0">
                <a:latin typeface="Berlin Sans FB" pitchFamily="34" charset="0"/>
              </a:rPr>
              <a:t>Primary Sexual Characteristics</a:t>
            </a:r>
          </a:p>
        </p:txBody>
      </p:sp>
      <p:sp>
        <p:nvSpPr>
          <p:cNvPr id="544771" name="Rectangle 3"/>
          <p:cNvSpPr>
            <a:spLocks noChangeArrowheads="1"/>
          </p:cNvSpPr>
          <p:nvPr/>
        </p:nvSpPr>
        <p:spPr bwMode="auto">
          <a:xfrm>
            <a:off x="381000" y="1600200"/>
            <a:ext cx="8305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During puberty </a:t>
            </a:r>
            <a:r>
              <a:rPr lang="en-US" sz="2800" dirty="0">
                <a:solidFill>
                  <a:srgbClr val="0000FF"/>
                </a:solidFill>
                <a:latin typeface="Berlin Sans FB" pitchFamily="34" charset="0"/>
              </a:rPr>
              <a:t>primary sexual characteristics</a:t>
            </a:r>
            <a:r>
              <a:rPr lang="en-US" sz="2800" dirty="0">
                <a:latin typeface="Berlin Sans FB" pitchFamily="34" charset="0"/>
              </a:rPr>
              <a:t> — the reproductive organs and external genitalia — develop rapidly. </a:t>
            </a:r>
          </a:p>
        </p:txBody>
      </p:sp>
      <p:pic>
        <p:nvPicPr>
          <p:cNvPr id="544772"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30513" y="3246438"/>
            <a:ext cx="3465512" cy="329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4773" name="Text Box 5"/>
          <p:cNvSpPr txBox="1">
            <a:spLocks noChangeArrowheads="1"/>
          </p:cNvSpPr>
          <p:nvPr/>
        </p:nvSpPr>
        <p:spPr bwMode="auto">
          <a:xfrm rot="5400000">
            <a:off x="5539656" y="5464096"/>
            <a:ext cx="17572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Ellen </a:t>
            </a:r>
            <a:r>
              <a:rPr lang="en-US" sz="1000" dirty="0" err="1">
                <a:latin typeface="Berlin Sans FB" pitchFamily="34" charset="0"/>
              </a:rPr>
              <a:t>Senisi</a:t>
            </a:r>
            <a:r>
              <a:rPr lang="en-US" sz="1000" dirty="0">
                <a:latin typeface="Berlin Sans FB" pitchFamily="34" charset="0"/>
              </a:rPr>
              <a:t>/ The Image Works</a:t>
            </a:r>
          </a:p>
        </p:txBody>
      </p:sp>
    </p:spTree>
    <p:extLst>
      <p:ext uri="{BB962C8B-B14F-4D97-AF65-F5344CB8AC3E}">
        <p14:creationId xmlns:p14="http://schemas.microsoft.com/office/powerpoint/2010/main" val="423942726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xfrm>
            <a:off x="671513" y="276225"/>
            <a:ext cx="7772400" cy="1143000"/>
          </a:xfrm>
        </p:spPr>
        <p:txBody>
          <a:bodyPr/>
          <a:lstStyle/>
          <a:p>
            <a:r>
              <a:rPr lang="en-US" sz="3600" dirty="0">
                <a:solidFill>
                  <a:schemeClr val="tx1"/>
                </a:solidFill>
                <a:latin typeface="Berlin Sans FB" pitchFamily="34" charset="0"/>
              </a:rPr>
              <a:t>Secondary Sexual Characteristics</a:t>
            </a:r>
          </a:p>
        </p:txBody>
      </p:sp>
      <p:sp>
        <p:nvSpPr>
          <p:cNvPr id="546819" name="Rectangle 3"/>
          <p:cNvSpPr>
            <a:spLocks noChangeArrowheads="1"/>
          </p:cNvSpPr>
          <p:nvPr/>
        </p:nvSpPr>
        <p:spPr bwMode="auto">
          <a:xfrm>
            <a:off x="381000" y="1600200"/>
            <a:ext cx="830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Also </a:t>
            </a:r>
            <a:r>
              <a:rPr lang="en-US" sz="2800" dirty="0">
                <a:solidFill>
                  <a:srgbClr val="0000FF"/>
                </a:solidFill>
                <a:latin typeface="Berlin Sans FB" pitchFamily="34" charset="0"/>
              </a:rPr>
              <a:t>secondary sexual characteristics</a:t>
            </a:r>
            <a:r>
              <a:rPr lang="en-US" sz="2800" dirty="0">
                <a:latin typeface="Berlin Sans FB" pitchFamily="34" charset="0"/>
              </a:rPr>
              <a:t>—the </a:t>
            </a:r>
            <a:r>
              <a:rPr lang="en-US" sz="2800" dirty="0" err="1">
                <a:latin typeface="Berlin Sans FB" pitchFamily="34" charset="0"/>
              </a:rPr>
              <a:t>nonreproductive</a:t>
            </a:r>
            <a:r>
              <a:rPr lang="en-US" sz="2800" dirty="0">
                <a:latin typeface="Berlin Sans FB" pitchFamily="34" charset="0"/>
              </a:rPr>
              <a:t> traits such as breast and hips in girls and facial hair and deepening of voice in boys develop. Pubic hair and hair in armpit grow in both sexes.</a:t>
            </a:r>
          </a:p>
        </p:txBody>
      </p:sp>
      <p:pic>
        <p:nvPicPr>
          <p:cNvPr id="546820"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3802063"/>
            <a:ext cx="5881688" cy="282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580273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xfrm>
            <a:off x="671513" y="276225"/>
            <a:ext cx="7772400" cy="1143000"/>
          </a:xfrm>
        </p:spPr>
        <p:txBody>
          <a:bodyPr/>
          <a:lstStyle/>
          <a:p>
            <a:r>
              <a:rPr lang="en-US" sz="4000" dirty="0">
                <a:solidFill>
                  <a:schemeClr val="tx1"/>
                </a:solidFill>
                <a:latin typeface="Berlin Sans FB" pitchFamily="34" charset="0"/>
              </a:rPr>
              <a:t>Brain Development</a:t>
            </a:r>
          </a:p>
        </p:txBody>
      </p:sp>
      <p:sp>
        <p:nvSpPr>
          <p:cNvPr id="548867" name="Rectangle 3"/>
          <p:cNvSpPr>
            <a:spLocks noChangeArrowheads="1"/>
          </p:cNvSpPr>
          <p:nvPr/>
        </p:nvSpPr>
        <p:spPr bwMode="auto">
          <a:xfrm>
            <a:off x="409575" y="1600200"/>
            <a:ext cx="830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Until puberty neurons increase their connections, however, at adolescence selective pruning of the neurons begin. Unused neuronal connections are lost to make other pathways more </a:t>
            </a:r>
            <a:r>
              <a:rPr lang="en-US" sz="2800" dirty="0" smtClean="0">
                <a:latin typeface="Berlin Sans FB" pitchFamily="34" charset="0"/>
              </a:rPr>
              <a:t>efficient (pruning).</a:t>
            </a:r>
            <a:endParaRPr lang="en-US" sz="2800" dirty="0">
              <a:latin typeface="Berlin Sans FB" pitchFamily="34" charset="0"/>
            </a:endParaRPr>
          </a:p>
        </p:txBody>
      </p:sp>
    </p:spTree>
    <p:extLst>
      <p:ext uri="{BB962C8B-B14F-4D97-AF65-F5344CB8AC3E}">
        <p14:creationId xmlns:p14="http://schemas.microsoft.com/office/powerpoint/2010/main" val="233843866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9" name="Picture 1029" descr="998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2400"/>
            <a:ext cx="8382000" cy="6486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248468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a:xfrm>
            <a:off x="671513" y="276225"/>
            <a:ext cx="7772400" cy="1143000"/>
          </a:xfrm>
        </p:spPr>
        <p:txBody>
          <a:bodyPr/>
          <a:lstStyle/>
          <a:p>
            <a:r>
              <a:rPr lang="en-US" sz="4000" dirty="0">
                <a:solidFill>
                  <a:schemeClr val="tx1"/>
                </a:solidFill>
                <a:latin typeface="Berlin Sans FB" pitchFamily="34" charset="0"/>
              </a:rPr>
              <a:t>Frontal Cortex</a:t>
            </a:r>
          </a:p>
        </p:txBody>
      </p:sp>
      <p:sp>
        <p:nvSpPr>
          <p:cNvPr id="550915" name="Rectangle 3"/>
          <p:cNvSpPr>
            <a:spLocks noChangeArrowheads="1"/>
          </p:cNvSpPr>
          <p:nvPr/>
        </p:nvSpPr>
        <p:spPr bwMode="auto">
          <a:xfrm>
            <a:off x="409575" y="1600200"/>
            <a:ext cx="830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During adolescence neurons in the frontal cortex grow myelin which speeds up nerve conduction. Frontal cortex lags behind limbic system development. Hormonal surges and limbic system may explain teens’ occasional impulsiveness.</a:t>
            </a:r>
          </a:p>
        </p:txBody>
      </p:sp>
      <p:pic>
        <p:nvPicPr>
          <p:cNvPr id="550916" name="Picture 4" descr="12673_MyersPsy8e_fig">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t="7408"/>
          <a:stretch>
            <a:fillRect/>
          </a:stretch>
        </p:blipFill>
        <p:spPr>
          <a:xfrm>
            <a:off x="2855913" y="3860800"/>
            <a:ext cx="3397250" cy="276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3918860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Cognitive Development</a:t>
            </a:r>
          </a:p>
        </p:txBody>
      </p:sp>
      <p:sp>
        <p:nvSpPr>
          <p:cNvPr id="552963" name="Rectangle 3"/>
          <p:cNvSpPr>
            <a:spLocks noChangeArrowheads="1"/>
          </p:cNvSpPr>
          <p:nvPr/>
        </p:nvSpPr>
        <p:spPr bwMode="auto">
          <a:xfrm>
            <a:off x="519113" y="1600200"/>
            <a:ext cx="806291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Adolescents’ ability to reason gives them a new level of social awareness. In particular they can think about:</a:t>
            </a:r>
          </a:p>
        </p:txBody>
      </p:sp>
      <p:sp>
        <p:nvSpPr>
          <p:cNvPr id="552964" name="Rectangle 4"/>
          <p:cNvSpPr>
            <a:spLocks noChangeArrowheads="1"/>
          </p:cNvSpPr>
          <p:nvPr/>
        </p:nvSpPr>
        <p:spPr bwMode="auto">
          <a:xfrm>
            <a:off x="852488" y="3276600"/>
            <a:ext cx="740568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latin typeface="Berlin Sans FB" pitchFamily="34" charset="0"/>
              </a:rPr>
              <a:t>Their own thinking.</a:t>
            </a:r>
          </a:p>
          <a:p>
            <a:pPr marL="609600" indent="-609600">
              <a:spcBef>
                <a:spcPct val="20000"/>
              </a:spcBef>
              <a:buFont typeface="Wingdings" pitchFamily="2" charset="2"/>
              <a:buAutoNum type="arabicPeriod"/>
            </a:pPr>
            <a:r>
              <a:rPr lang="en-US" sz="2800" dirty="0">
                <a:latin typeface="Berlin Sans FB" pitchFamily="34" charset="0"/>
              </a:rPr>
              <a:t>What others are thinking.</a:t>
            </a:r>
          </a:p>
          <a:p>
            <a:pPr marL="609600" indent="-609600">
              <a:spcBef>
                <a:spcPct val="20000"/>
              </a:spcBef>
              <a:buFont typeface="Wingdings" pitchFamily="2" charset="2"/>
              <a:buAutoNum type="arabicPeriod"/>
            </a:pPr>
            <a:r>
              <a:rPr lang="en-US" sz="2800" dirty="0">
                <a:latin typeface="Berlin Sans FB" pitchFamily="34" charset="0"/>
              </a:rPr>
              <a:t>And think about what others are thinking about them.</a:t>
            </a:r>
          </a:p>
          <a:p>
            <a:pPr marL="609600" indent="-609600">
              <a:spcBef>
                <a:spcPct val="20000"/>
              </a:spcBef>
              <a:buFont typeface="Wingdings" pitchFamily="2" charset="2"/>
              <a:buAutoNum type="arabicPeriod"/>
            </a:pPr>
            <a:r>
              <a:rPr lang="en-US" sz="2800" dirty="0">
                <a:latin typeface="Berlin Sans FB" pitchFamily="34" charset="0"/>
              </a:rPr>
              <a:t>How ideals can be reached. Criticize society, parents and even themselves.</a:t>
            </a:r>
          </a:p>
        </p:txBody>
      </p:sp>
    </p:spTree>
    <p:extLst>
      <p:ext uri="{BB962C8B-B14F-4D97-AF65-F5344CB8AC3E}">
        <p14:creationId xmlns:p14="http://schemas.microsoft.com/office/powerpoint/2010/main" val="1524526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Developing Reasoning Power</a:t>
            </a:r>
          </a:p>
        </p:txBody>
      </p:sp>
      <p:sp>
        <p:nvSpPr>
          <p:cNvPr id="555011" name="Rectangle 3"/>
          <p:cNvSpPr>
            <a:spLocks noChangeArrowheads="1"/>
          </p:cNvSpPr>
          <p:nvPr/>
        </p:nvSpPr>
        <p:spPr bwMode="auto">
          <a:xfrm>
            <a:off x="381000" y="1600200"/>
            <a:ext cx="80629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According to Piaget adolescents can handle abstract problems, i.e., they can perform  </a:t>
            </a:r>
            <a:r>
              <a:rPr lang="en-US" sz="2800" i="1" dirty="0">
                <a:latin typeface="Berlin Sans FB" pitchFamily="34" charset="0"/>
              </a:rPr>
              <a:t>formal operations</a:t>
            </a:r>
            <a:r>
              <a:rPr lang="en-US" sz="2800" dirty="0">
                <a:latin typeface="Berlin Sans FB" pitchFamily="34" charset="0"/>
              </a:rPr>
              <a:t>. Adolescents can judge good from evil, truth and justice, and think about God in deeper terms.</a:t>
            </a:r>
          </a:p>
        </p:txBody>
      </p:sp>
      <p:pic>
        <p:nvPicPr>
          <p:cNvPr id="555012" name="Picture 4" descr="12673_Myers_Psy_8e_4UN1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966788" y="3810000"/>
            <a:ext cx="7115175" cy="2592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5013" name="Text Box 5"/>
          <p:cNvSpPr txBox="1">
            <a:spLocks noChangeArrowheads="1"/>
          </p:cNvSpPr>
          <p:nvPr/>
        </p:nvSpPr>
        <p:spPr bwMode="auto">
          <a:xfrm rot="5400000">
            <a:off x="3587135" y="5170166"/>
            <a:ext cx="189987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900" dirty="0">
                <a:latin typeface="Berlin Sans FB" pitchFamily="34" charset="0"/>
              </a:rPr>
              <a:t>William Thomas Cain/ Getty Images</a:t>
            </a:r>
          </a:p>
        </p:txBody>
      </p:sp>
      <p:sp>
        <p:nvSpPr>
          <p:cNvPr id="555014" name="Text Box 6"/>
          <p:cNvSpPr txBox="1">
            <a:spLocks noChangeArrowheads="1"/>
          </p:cNvSpPr>
          <p:nvPr/>
        </p:nvSpPr>
        <p:spPr bwMode="auto">
          <a:xfrm rot="5400000">
            <a:off x="7438196" y="5496397"/>
            <a:ext cx="12875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900" dirty="0">
                <a:latin typeface="Berlin Sans FB" pitchFamily="34" charset="0"/>
              </a:rPr>
              <a:t>AP/Wide World Photos</a:t>
            </a:r>
          </a:p>
        </p:txBody>
      </p:sp>
    </p:spTree>
    <p:extLst>
      <p:ext uri="{BB962C8B-B14F-4D97-AF65-F5344CB8AC3E}">
        <p14:creationId xmlns:p14="http://schemas.microsoft.com/office/powerpoint/2010/main" val="3634105367"/>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Developing Morality</a:t>
            </a:r>
          </a:p>
        </p:txBody>
      </p:sp>
      <p:sp>
        <p:nvSpPr>
          <p:cNvPr id="557059" name="Rectangle 3"/>
          <p:cNvSpPr>
            <a:spLocks noChangeArrowheads="1"/>
          </p:cNvSpPr>
          <p:nvPr/>
        </p:nvSpPr>
        <p:spPr bwMode="auto">
          <a:xfrm>
            <a:off x="519113" y="1600200"/>
            <a:ext cx="806291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Kohlberg (1981, 1984) sought to describe the development of moral reasoning. </a:t>
            </a:r>
            <a:endParaRPr lang="en-US" sz="2800" dirty="0" smtClean="0">
              <a:latin typeface="Berlin Sans FB" pitchFamily="34" charset="0"/>
            </a:endParaRP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Kohlberg </a:t>
            </a:r>
            <a:r>
              <a:rPr lang="en-US" sz="2800" dirty="0">
                <a:latin typeface="Berlin Sans FB" pitchFamily="34" charset="0"/>
              </a:rPr>
              <a:t>posed moral dilemmas, like “Whether a person should steal medicine to save a loved one’s life,” to children and adolescents and found stages of moral development</a:t>
            </a:r>
            <a:r>
              <a:rPr lang="en-US" sz="2800" dirty="0" smtClean="0">
                <a:latin typeface="Berlin Sans FB" pitchFamily="34" charset="0"/>
              </a:rPr>
              <a: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“The Heinz dilemma”</a:t>
            </a:r>
            <a:endParaRPr lang="en-US" sz="2800" dirty="0">
              <a:latin typeface="Berlin Sans FB" pitchFamily="34" charset="0"/>
            </a:endParaRPr>
          </a:p>
        </p:txBody>
      </p:sp>
    </p:spTree>
    <p:extLst>
      <p:ext uri="{BB962C8B-B14F-4D97-AF65-F5344CB8AC3E}">
        <p14:creationId xmlns:p14="http://schemas.microsoft.com/office/powerpoint/2010/main" val="1448870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Moral Thinking</a:t>
            </a:r>
          </a:p>
        </p:txBody>
      </p:sp>
      <p:sp>
        <p:nvSpPr>
          <p:cNvPr id="559107" name="Rectangle 3"/>
          <p:cNvSpPr>
            <a:spLocks noChangeArrowheads="1"/>
          </p:cNvSpPr>
          <p:nvPr/>
        </p:nvSpPr>
        <p:spPr bwMode="auto">
          <a:xfrm>
            <a:off x="0" y="1447799"/>
            <a:ext cx="5181600" cy="511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400" dirty="0" err="1">
                <a:solidFill>
                  <a:srgbClr val="0000FF"/>
                </a:solidFill>
                <a:latin typeface="Berlin Sans FB" pitchFamily="34" charset="0"/>
              </a:rPr>
              <a:t>Preconventional</a:t>
            </a:r>
            <a:r>
              <a:rPr lang="en-US" sz="2400" dirty="0">
                <a:solidFill>
                  <a:srgbClr val="0000FF"/>
                </a:solidFill>
                <a:latin typeface="Berlin Sans FB" pitchFamily="34" charset="0"/>
              </a:rPr>
              <a:t> Morality:</a:t>
            </a:r>
            <a:r>
              <a:rPr lang="en-US" sz="2400" dirty="0">
                <a:latin typeface="Berlin Sans FB" pitchFamily="34" charset="0"/>
              </a:rPr>
              <a:t> Before age 9, children show morality to avoid punishment or gain reward</a:t>
            </a:r>
            <a:r>
              <a:rPr lang="en-US" sz="2400" dirty="0" smtClean="0">
                <a:latin typeface="Berlin Sans FB" pitchFamily="34" charset="0"/>
              </a:rPr>
              <a:t>.  How it affects them</a:t>
            </a:r>
            <a:endParaRPr lang="en-US" sz="2400" dirty="0">
              <a:latin typeface="Berlin Sans FB" pitchFamily="34" charset="0"/>
            </a:endParaRPr>
          </a:p>
          <a:p>
            <a:pPr marL="609600" indent="-609600">
              <a:spcBef>
                <a:spcPct val="20000"/>
              </a:spcBef>
              <a:buFont typeface="Wingdings" pitchFamily="2" charset="2"/>
              <a:buAutoNum type="arabicPeriod"/>
            </a:pPr>
            <a:r>
              <a:rPr lang="en-US" sz="2400" dirty="0">
                <a:solidFill>
                  <a:srgbClr val="0000FF"/>
                </a:solidFill>
                <a:latin typeface="Berlin Sans FB" pitchFamily="34" charset="0"/>
              </a:rPr>
              <a:t>Conventional Morality:</a:t>
            </a:r>
            <a:r>
              <a:rPr lang="en-US" sz="2400" dirty="0">
                <a:latin typeface="Berlin Sans FB" pitchFamily="34" charset="0"/>
              </a:rPr>
              <a:t> By early adolescence social rules and laws are upheld for their own sake</a:t>
            </a:r>
            <a:r>
              <a:rPr lang="en-US" sz="2400" dirty="0" smtClean="0">
                <a:latin typeface="Berlin Sans FB" pitchFamily="34" charset="0"/>
              </a:rPr>
              <a:t>.  What others will think</a:t>
            </a:r>
            <a:endParaRPr lang="en-US" sz="2400" dirty="0">
              <a:latin typeface="Berlin Sans FB" pitchFamily="34" charset="0"/>
            </a:endParaRPr>
          </a:p>
          <a:p>
            <a:pPr marL="609600" indent="-609600">
              <a:spcBef>
                <a:spcPct val="20000"/>
              </a:spcBef>
              <a:buFont typeface="Wingdings" pitchFamily="2" charset="2"/>
              <a:buAutoNum type="arabicPeriod"/>
            </a:pPr>
            <a:r>
              <a:rPr lang="en-US" sz="2400" dirty="0" err="1">
                <a:solidFill>
                  <a:srgbClr val="0000FF"/>
                </a:solidFill>
                <a:latin typeface="Berlin Sans FB" pitchFamily="34" charset="0"/>
              </a:rPr>
              <a:t>Postconventional</a:t>
            </a:r>
            <a:r>
              <a:rPr lang="en-US" sz="2400" dirty="0">
                <a:solidFill>
                  <a:srgbClr val="0000FF"/>
                </a:solidFill>
                <a:latin typeface="Berlin Sans FB" pitchFamily="34" charset="0"/>
              </a:rPr>
              <a:t> Morality:</a:t>
            </a:r>
            <a:r>
              <a:rPr lang="en-US" sz="2400" dirty="0">
                <a:latin typeface="Berlin Sans FB" pitchFamily="34" charset="0"/>
              </a:rPr>
              <a:t> Affirms people’s agreed-upon rights or follows personally perceived ethical principles</a:t>
            </a:r>
            <a:r>
              <a:rPr lang="en-US" sz="2400" dirty="0" smtClean="0">
                <a:latin typeface="Berlin Sans FB" pitchFamily="34" charset="0"/>
              </a:rPr>
              <a:t>.  Examines rights and values involved in choices.</a:t>
            </a:r>
            <a:endParaRPr lang="en-US" sz="2400" dirty="0">
              <a:latin typeface="Berlin Sans FB" pitchFamily="34" charset="0"/>
            </a:endParaRPr>
          </a:p>
        </p:txBody>
      </p:sp>
      <p:pic>
        <p:nvPicPr>
          <p:cNvPr id="559108"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64174" y="1419224"/>
            <a:ext cx="3298825" cy="51459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3416014"/>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Carol Gilligan</a:t>
            </a:r>
            <a:endParaRPr lang="en-US" dirty="0"/>
          </a:p>
        </p:txBody>
      </p:sp>
      <p:sp>
        <p:nvSpPr>
          <p:cNvPr id="3" name="Content Placeholder 2"/>
          <p:cNvSpPr>
            <a:spLocks noGrp="1"/>
          </p:cNvSpPr>
          <p:nvPr>
            <p:ph idx="1"/>
          </p:nvPr>
        </p:nvSpPr>
        <p:spPr>
          <a:xfrm>
            <a:off x="0" y="1600200"/>
            <a:ext cx="9144000" cy="4525963"/>
          </a:xfrm>
        </p:spPr>
        <p:txBody>
          <a:bodyPr/>
          <a:lstStyle/>
          <a:p>
            <a:r>
              <a:rPr lang="en-US" dirty="0" smtClean="0"/>
              <a:t>Criticized Kohlberg</a:t>
            </a:r>
          </a:p>
          <a:p>
            <a:pPr lvl="1"/>
            <a:r>
              <a:rPr lang="en-US" dirty="0" smtClean="0"/>
              <a:t>He only looked at male subjects</a:t>
            </a:r>
          </a:p>
          <a:p>
            <a:pPr lvl="2"/>
            <a:r>
              <a:rPr lang="en-US" dirty="0" smtClean="0"/>
              <a:t>She contended that males and females respond differently to situations</a:t>
            </a:r>
          </a:p>
          <a:p>
            <a:pPr lvl="3"/>
            <a:r>
              <a:rPr lang="en-US" sz="2400" dirty="0" smtClean="0"/>
              <a:t>Men look at more absolutes (justice-based orientation)</a:t>
            </a:r>
          </a:p>
          <a:p>
            <a:pPr lvl="3"/>
            <a:r>
              <a:rPr lang="en-US" sz="2400" dirty="0" smtClean="0"/>
              <a:t>Women are more relative and relationship based (caring orientation)</a:t>
            </a:r>
            <a:endParaRPr lang="en-US" sz="2400" dirty="0"/>
          </a:p>
        </p:txBody>
      </p:sp>
    </p:spTree>
    <p:extLst>
      <p:ext uri="{BB962C8B-B14F-4D97-AF65-F5344CB8AC3E}">
        <p14:creationId xmlns:p14="http://schemas.microsoft.com/office/powerpoint/2010/main" val="29979350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Moral Feeling</a:t>
            </a:r>
          </a:p>
        </p:txBody>
      </p:sp>
      <p:sp>
        <p:nvSpPr>
          <p:cNvPr id="561155" name="Rectangle 3"/>
          <p:cNvSpPr>
            <a:spLocks noChangeArrowheads="1"/>
          </p:cNvSpPr>
          <p:nvPr/>
        </p:nvSpPr>
        <p:spPr bwMode="auto">
          <a:xfrm>
            <a:off x="519113" y="1600200"/>
            <a:ext cx="80629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Moral feeling is more </a:t>
            </a:r>
            <a:r>
              <a:rPr lang="en-US" sz="2800" dirty="0" smtClean="0">
                <a:latin typeface="Berlin Sans FB" pitchFamily="34" charset="0"/>
              </a:rPr>
              <a:t>than </a:t>
            </a:r>
            <a:r>
              <a:rPr lang="en-US" sz="2800" dirty="0">
                <a:latin typeface="Berlin Sans FB" pitchFamily="34" charset="0"/>
              </a:rPr>
              <a:t>moral thinking. When posed with simulated moral dilemmas the brain’s emotional areas only lighted up when the nature of the dilemmas were </a:t>
            </a:r>
            <a:r>
              <a:rPr lang="en-US" sz="2800" dirty="0" smtClean="0">
                <a:latin typeface="Berlin Sans FB" pitchFamily="34" charset="0"/>
              </a:rPr>
              <a:t>emotional </a:t>
            </a:r>
            <a:r>
              <a:rPr lang="en-US" sz="2800" dirty="0">
                <a:latin typeface="Berlin Sans FB" pitchFamily="34" charset="0"/>
              </a:rPr>
              <a:t>driven.</a:t>
            </a:r>
          </a:p>
        </p:txBody>
      </p:sp>
    </p:spTree>
    <p:extLst>
      <p:ext uri="{BB962C8B-B14F-4D97-AF65-F5344CB8AC3E}">
        <p14:creationId xmlns:p14="http://schemas.microsoft.com/office/powerpoint/2010/main" val="32416322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Moral Action</a:t>
            </a:r>
          </a:p>
        </p:txBody>
      </p:sp>
      <p:sp>
        <p:nvSpPr>
          <p:cNvPr id="563203" name="Rectangle 3"/>
          <p:cNvSpPr>
            <a:spLocks noChangeArrowheads="1"/>
          </p:cNvSpPr>
          <p:nvPr/>
        </p:nvSpPr>
        <p:spPr bwMode="auto">
          <a:xfrm>
            <a:off x="519113" y="1600200"/>
            <a:ext cx="80629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Moral action involves doing the right thing. People who engage in doing the right thing, develop empathy for others, self-discipline for themselves to restrain their own impulses.</a:t>
            </a:r>
          </a:p>
        </p:txBody>
      </p:sp>
    </p:spTree>
    <p:extLst>
      <p:ext uri="{BB962C8B-B14F-4D97-AF65-F5344CB8AC3E}">
        <p14:creationId xmlns:p14="http://schemas.microsoft.com/office/powerpoint/2010/main" val="2471026642"/>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Forming an Identity</a:t>
            </a:r>
          </a:p>
        </p:txBody>
      </p:sp>
      <p:sp>
        <p:nvSpPr>
          <p:cNvPr id="567299" name="Rectangle 3"/>
          <p:cNvSpPr>
            <a:spLocks noChangeArrowheads="1"/>
          </p:cNvSpPr>
          <p:nvPr/>
        </p:nvSpPr>
        <p:spPr bwMode="auto">
          <a:xfrm>
            <a:off x="519113" y="1600200"/>
            <a:ext cx="80629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 Western cultures many adolescents try out different selves before settling into a consistent and comfortable identity. Having such an identity leads to forming close relationships.</a:t>
            </a:r>
          </a:p>
        </p:txBody>
      </p:sp>
      <p:pic>
        <p:nvPicPr>
          <p:cNvPr id="567300" name="Picture 4" descr="12673_Myers_Psy_8e_4UN18">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857375" y="3414713"/>
            <a:ext cx="5381625" cy="304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7301" name="Text Box 5"/>
          <p:cNvSpPr txBox="1">
            <a:spLocks noChangeArrowheads="1"/>
          </p:cNvSpPr>
          <p:nvPr/>
        </p:nvSpPr>
        <p:spPr bwMode="auto">
          <a:xfrm rot="5400000">
            <a:off x="3599054" y="5437108"/>
            <a:ext cx="17331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Leland Bobble/ Getty Images</a:t>
            </a:r>
          </a:p>
        </p:txBody>
      </p:sp>
      <p:sp>
        <p:nvSpPr>
          <p:cNvPr id="567302" name="Text Box 6"/>
          <p:cNvSpPr txBox="1">
            <a:spLocks noChangeArrowheads="1"/>
          </p:cNvSpPr>
          <p:nvPr/>
        </p:nvSpPr>
        <p:spPr bwMode="auto">
          <a:xfrm rot="5400000">
            <a:off x="6440152" y="5369639"/>
            <a:ext cx="18421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Matthias </a:t>
            </a:r>
            <a:r>
              <a:rPr lang="en-US" sz="1000" dirty="0" err="1">
                <a:latin typeface="Berlin Sans FB" pitchFamily="34" charset="0"/>
              </a:rPr>
              <a:t>Clamer</a:t>
            </a:r>
            <a:r>
              <a:rPr lang="en-US" sz="1000" dirty="0">
                <a:latin typeface="Berlin Sans FB" pitchFamily="34" charset="0"/>
              </a:rPr>
              <a:t>/ Getty Images</a:t>
            </a:r>
          </a:p>
        </p:txBody>
      </p:sp>
    </p:spTree>
    <p:extLst>
      <p:ext uri="{BB962C8B-B14F-4D97-AF65-F5344CB8AC3E}">
        <p14:creationId xmlns:p14="http://schemas.microsoft.com/office/powerpoint/2010/main" val="350095579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Parent and Peer Influence</a:t>
            </a:r>
          </a:p>
        </p:txBody>
      </p:sp>
      <p:sp>
        <p:nvSpPr>
          <p:cNvPr id="569347" name="Rectangle 3"/>
          <p:cNvSpPr>
            <a:spLocks noChangeArrowheads="1"/>
          </p:cNvSpPr>
          <p:nvPr/>
        </p:nvSpPr>
        <p:spPr bwMode="auto">
          <a:xfrm>
            <a:off x="519113" y="1600200"/>
            <a:ext cx="4052887"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Although teens become independent of their parents as they grow older, they nevertheless relate to their parents on a number of things including religiosity and career choices. Peer approval and relationships are also very important.</a:t>
            </a:r>
          </a:p>
        </p:txBody>
      </p:sp>
      <p:pic>
        <p:nvPicPr>
          <p:cNvPr id="569348" name="Picture 4" descr="12673_Myers_Psy_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0" y="1600200"/>
            <a:ext cx="40370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744306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2217</TotalTime>
  <Words>4329</Words>
  <Application>Microsoft Office PowerPoint</Application>
  <PresentationFormat>On-screen Show (4:3)</PresentationFormat>
  <Paragraphs>500</Paragraphs>
  <Slides>126</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126</vt:i4>
      </vt:variant>
    </vt:vector>
  </HeadingPairs>
  <TitlesOfParts>
    <vt:vector size="133" baseType="lpstr">
      <vt:lpstr>Arial</vt:lpstr>
      <vt:lpstr>Berlin Sans FB</vt:lpstr>
      <vt:lpstr>Symbol</vt:lpstr>
      <vt:lpstr>Times</vt:lpstr>
      <vt:lpstr>Times New Roman</vt:lpstr>
      <vt:lpstr>Wingdings</vt:lpstr>
      <vt:lpstr>Default Design</vt:lpstr>
      <vt:lpstr>Development</vt:lpstr>
      <vt:lpstr>Developmental Psychology</vt:lpstr>
      <vt:lpstr>Prenatal Development and the Newborn</vt:lpstr>
      <vt:lpstr>Conception</vt:lpstr>
      <vt:lpstr>Prenatal Development</vt:lpstr>
      <vt:lpstr>Prenatal Development</vt:lpstr>
      <vt:lpstr>Teratogens</vt:lpstr>
      <vt:lpstr>PowerPoint Presentation</vt:lpstr>
      <vt:lpstr>PowerPoint Presentation</vt:lpstr>
      <vt:lpstr>Infancy and Childhood </vt:lpstr>
      <vt:lpstr>Infancy and Childhood</vt:lpstr>
      <vt:lpstr>Physical Development</vt:lpstr>
      <vt:lpstr>Developing Brain</vt:lpstr>
      <vt:lpstr>Maturation</vt:lpstr>
      <vt:lpstr>Reflexes present at birth</vt:lpstr>
      <vt:lpstr>Motor Development</vt:lpstr>
      <vt:lpstr>Maturation and Infant Memory</vt:lpstr>
      <vt:lpstr>Cognitive Development in the  Newborn</vt:lpstr>
      <vt:lpstr>Jean Piaget</vt:lpstr>
      <vt:lpstr>Cognitive Development</vt:lpstr>
      <vt:lpstr>Schemas (“schemata”)</vt:lpstr>
      <vt:lpstr>Assimilation</vt:lpstr>
      <vt:lpstr>Accommodation</vt:lpstr>
      <vt:lpstr>Assimilation/Accommodation</vt:lpstr>
      <vt:lpstr>Assimilation/Accommodation</vt:lpstr>
      <vt:lpstr>Assimilation/Accommodation</vt:lpstr>
      <vt:lpstr>Sensorimotor Stage</vt:lpstr>
      <vt:lpstr>Preoperational Stage</vt:lpstr>
      <vt:lpstr>Egocentrism</vt:lpstr>
      <vt:lpstr>Theory of Mind</vt:lpstr>
      <vt:lpstr>Concrete Operational Stage</vt:lpstr>
      <vt:lpstr>Formal Operational Stage</vt:lpstr>
      <vt:lpstr>Formal Operational Stage</vt:lpstr>
      <vt:lpstr>Reflecting on Piaget’s Theory</vt:lpstr>
      <vt:lpstr>Stranger Anxiety</vt:lpstr>
      <vt:lpstr>Origins of Attachment</vt:lpstr>
      <vt:lpstr>Origins of Attachment</vt:lpstr>
      <vt:lpstr>Attachment Differences with  Mary Ainsworth</vt:lpstr>
      <vt:lpstr>Insecure Attachment</vt:lpstr>
      <vt:lpstr>Separation Anxiety</vt:lpstr>
      <vt:lpstr>Deprivation of Attachment</vt:lpstr>
      <vt:lpstr>Prolonged Deprivation</vt:lpstr>
      <vt:lpstr>Child-Rearing Practices</vt:lpstr>
      <vt:lpstr>Authoritative Parenting</vt:lpstr>
      <vt:lpstr>Erik Erikson and psychosocial development</vt:lpstr>
      <vt:lpstr>Social Development</vt:lpstr>
      <vt:lpstr>Self-Concept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Adolescence</vt:lpstr>
      <vt:lpstr>Adolescence</vt:lpstr>
      <vt:lpstr>Physical Development</vt:lpstr>
      <vt:lpstr>Primary Sexual Characteristics</vt:lpstr>
      <vt:lpstr>Secondary Sexual Characteristics</vt:lpstr>
      <vt:lpstr>Brain Development</vt:lpstr>
      <vt:lpstr>Frontal Cortex</vt:lpstr>
      <vt:lpstr>Cognitive Development</vt:lpstr>
      <vt:lpstr>Developing Reasoning Power</vt:lpstr>
      <vt:lpstr>Developing Morality</vt:lpstr>
      <vt:lpstr>Moral Thinking</vt:lpstr>
      <vt:lpstr>Carol Gilligan</vt:lpstr>
      <vt:lpstr>Moral Feeling</vt:lpstr>
      <vt:lpstr>Moral Action</vt:lpstr>
      <vt:lpstr>Forming an Identity</vt:lpstr>
      <vt:lpstr>Parent and Peer Influence</vt:lpstr>
      <vt:lpstr>Emerging Adulthood</vt:lpstr>
      <vt:lpstr>Emerging Adulthood</vt:lpstr>
      <vt:lpstr>Social Clock</vt:lpstr>
      <vt:lpstr>Adulthood </vt:lpstr>
      <vt:lpstr>Stages of Adulthood</vt:lpstr>
      <vt:lpstr>Adulthood</vt:lpstr>
      <vt:lpstr>Physical Development</vt:lpstr>
      <vt:lpstr>Middle Adulthood</vt:lpstr>
      <vt:lpstr>Old Age: Life Expectancy</vt:lpstr>
      <vt:lpstr>Old Age: Sensory Abilities</vt:lpstr>
      <vt:lpstr>Old Age: Motor Abilities</vt:lpstr>
      <vt:lpstr>Old Age: Dementia</vt:lpstr>
      <vt:lpstr>Old Age: Alzheimer’s Disease</vt:lpstr>
      <vt:lpstr>Cognitive Development</vt:lpstr>
      <vt:lpstr>Aging and Memory</vt:lpstr>
      <vt:lpstr>Aging and Memory</vt:lpstr>
      <vt:lpstr>Aging and Intelligence</vt:lpstr>
      <vt:lpstr>Aging and Other Abilities</vt:lpstr>
      <vt:lpstr>Social Development</vt:lpstr>
      <vt:lpstr>Adulthood’s Ages and Stages</vt:lpstr>
      <vt:lpstr>Adulthood’s Commitments</vt:lpstr>
      <vt:lpstr>Adulthood’s Commitments</vt:lpstr>
      <vt:lpstr>Successful Aging</vt:lpstr>
      <vt:lpstr>Death and Dying</vt:lpstr>
      <vt:lpstr>Elisabeth Kubler-Ross</vt:lpstr>
      <vt:lpstr>Developmental Issues</vt:lpstr>
      <vt:lpstr>Developmental Issues</vt:lpstr>
    </vt:vector>
  </TitlesOfParts>
  <Company>hsu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and Scope of Psychology Module 1</dc:title>
  <dc:creator>HSU</dc:creator>
  <cp:lastModifiedBy>Walton, Yushever</cp:lastModifiedBy>
  <cp:revision>229</cp:revision>
  <dcterms:created xsi:type="dcterms:W3CDTF">2005-12-22T19:06:43Z</dcterms:created>
  <dcterms:modified xsi:type="dcterms:W3CDTF">2019-08-14T18:41:32Z</dcterms:modified>
</cp:coreProperties>
</file>